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59" r:id="rId4"/>
    <p:sldId id="261" r:id="rId5"/>
    <p:sldId id="260" r:id="rId6"/>
    <p:sldId id="262" r:id="rId7"/>
    <p:sldId id="264" r:id="rId8"/>
    <p:sldId id="263" r:id="rId9"/>
    <p:sldId id="266" r:id="rId10"/>
    <p:sldId id="267" r:id="rId11"/>
    <p:sldId id="268" r:id="rId12"/>
    <p:sldId id="269" r:id="rId13"/>
    <p:sldId id="270" r:id="rId14"/>
    <p:sldId id="271" r:id="rId15"/>
    <p:sldId id="273" r:id="rId16"/>
    <p:sldId id="274" r:id="rId17"/>
    <p:sldId id="275" r:id="rId18"/>
    <p:sldId id="265" r:id="rId19"/>
    <p:sldId id="258" r:id="rId20"/>
    <p:sldId id="276" r:id="rId21"/>
    <p:sldId id="277" r:id="rId22"/>
    <p:sldId id="278" r:id="rId23"/>
    <p:sldId id="279" r:id="rId24"/>
    <p:sldId id="280" r:id="rId2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90D01C"/>
    <a:srgbClr val="B8E961"/>
    <a:srgbClr val="EAF9BF"/>
    <a:srgbClr val="FBF3F6"/>
    <a:srgbClr val="FFEF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290" y="96"/>
      </p:cViewPr>
      <p:guideLst/>
    </p:cSldViewPr>
  </p:slideViewPr>
  <p:notesTextViewPr>
    <p:cViewPr>
      <p:scale>
        <a:sx n="1" d="1"/>
        <a:sy n="1" d="1"/>
      </p:scale>
      <p:origin x="0" y="0"/>
    </p:cViewPr>
  </p:notesTextViewPr>
  <p:notesViewPr>
    <p:cSldViewPr snapToGrid="0">
      <p:cViewPr varScale="1">
        <p:scale>
          <a:sx n="65" d="100"/>
          <a:sy n="65" d="100"/>
        </p:scale>
        <p:origin x="2299"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764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9529151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A1BDFAA-2865-4659-A789-584400F6DD17}" type="datetime1">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645934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4B02B8-1EA5-40E5-A03E-5CAB6C9A3102}" type="datetime1">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209849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BF869-23BD-495E-8223-31CD2DBCD03F}" type="datetime1">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3806915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9D82A4-CEFF-4177-B808-68EEE0080EEE}" type="datetime1">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307779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E018DD-D3A4-4430-8037-2E490B6358AD}" type="datetime1">
              <a:rPr kumimoji="1" lang="ja-JP" altLang="en-US" smtClean="0"/>
              <a:t>2022/5/21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245026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74A71B-BC3E-4083-A8F0-CB328DA98F5E}" type="datetime1">
              <a:rPr kumimoji="1" lang="ja-JP" altLang="en-US" smtClean="0"/>
              <a:t>2022/5/21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266878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54932E-D489-412B-B25B-31E22009C1CD}" type="datetime1">
              <a:rPr kumimoji="1" lang="ja-JP" altLang="en-US" smtClean="0"/>
              <a:t>2022/5/21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531975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993F32D-8FE6-4304-80DC-A02B663C0DF1}" type="datetime1">
              <a:rPr kumimoji="1" lang="ja-JP" altLang="en-US" smtClean="0"/>
              <a:t>2022/5/21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4047817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FCF08-B4EF-4723-A242-1D953803A1F2}" type="datetime1">
              <a:rPr kumimoji="1" lang="ja-JP" altLang="en-US" smtClean="0"/>
              <a:t>2022/5/21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1949576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38EE56-8A6F-4F3E-806C-6503D07AB45E}" type="datetime1">
              <a:rPr kumimoji="1" lang="ja-JP" altLang="en-US" smtClean="0"/>
              <a:t>2022/5/21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105517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D66569-E77F-48E9-B6F6-8FEBB8900387}" type="datetime1">
              <a:rPr kumimoji="1" lang="ja-JP" altLang="en-US" smtClean="0"/>
              <a:t>2022/5/21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61897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012CF-66D9-4AA5-B99A-CCEE8AA15642}" type="datetime1">
              <a:rPr kumimoji="1" lang="ja-JP" altLang="en-US" smtClean="0"/>
              <a:t>2022/5/21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D31FE-EE69-435B-BAA7-2578323F34B3}" type="slidenum">
              <a:rPr kumimoji="1" lang="ja-JP" altLang="en-US" smtClean="0"/>
              <a:t>‹#›</a:t>
            </a:fld>
            <a:endParaRPr kumimoji="1" lang="ja-JP" altLang="en-US"/>
          </a:p>
        </p:txBody>
      </p:sp>
    </p:spTree>
    <p:extLst>
      <p:ext uri="{BB962C8B-B14F-4D97-AF65-F5344CB8AC3E}">
        <p14:creationId xmlns:p14="http://schemas.microsoft.com/office/powerpoint/2010/main" val="3174984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EE0387A1-457C-4D84-8F37-6CF5DE85CA77}"/>
              </a:ext>
            </a:extLst>
          </p:cNvPr>
          <p:cNvPicPr>
            <a:picLocks noChangeAspect="1"/>
          </p:cNvPicPr>
          <p:nvPr/>
        </p:nvPicPr>
        <p:blipFill>
          <a:blip r:embed="rId2"/>
          <a:stretch>
            <a:fillRect/>
          </a:stretch>
        </p:blipFill>
        <p:spPr>
          <a:xfrm>
            <a:off x="0" y="0"/>
            <a:ext cx="9906000" cy="6857999"/>
          </a:xfrm>
          <a:prstGeom prst="rect">
            <a:avLst/>
          </a:prstGeom>
        </p:spPr>
      </p:pic>
      <p:sp>
        <p:nvSpPr>
          <p:cNvPr id="2" name="タイトル 1">
            <a:extLst>
              <a:ext uri="{FF2B5EF4-FFF2-40B4-BE49-F238E27FC236}">
                <a16:creationId xmlns:a16="http://schemas.microsoft.com/office/drawing/2014/main" id="{01701296-C0BF-467C-9C19-32B3A8CAF55A}"/>
              </a:ext>
            </a:extLst>
          </p:cNvPr>
          <p:cNvSpPr>
            <a:spLocks noGrp="1"/>
          </p:cNvSpPr>
          <p:nvPr>
            <p:ph type="ctrTitle"/>
          </p:nvPr>
        </p:nvSpPr>
        <p:spPr>
          <a:xfrm>
            <a:off x="742949" y="1122363"/>
            <a:ext cx="8894109" cy="2387600"/>
          </a:xfrm>
        </p:spPr>
        <p:txBody>
          <a:bodyPr>
            <a:noAutofit/>
          </a:bodyPr>
          <a:lstStyle/>
          <a:p>
            <a:pPr algn="l">
              <a:lnSpc>
                <a:spcPct val="150000"/>
              </a:lnSpc>
            </a:pPr>
            <a:r>
              <a:rPr lang="ja-JP" altLang="en-US" sz="4600" b="1"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t>横浜カジノ問題を振り返る</a:t>
            </a:r>
            <a:br>
              <a:rPr lang="en-US" altLang="ja-JP" sz="4600" b="1"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br>
            <a:r>
              <a:rPr lang="en-US" altLang="ja-JP" sz="4600" b="1"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t>   </a:t>
            </a:r>
            <a:r>
              <a:rPr lang="en-US" altLang="ja-JP" sz="4600" b="1" strike="sngStrike"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t>      </a:t>
            </a:r>
            <a:r>
              <a:rPr lang="en-US" altLang="ja-JP" sz="4600" b="1"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t> </a:t>
            </a:r>
            <a:r>
              <a:rPr lang="ja-JP" altLang="en-US" sz="4600" b="1"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t>市の</a:t>
            </a:r>
            <a:r>
              <a:rPr lang="en-US" altLang="ja-JP" sz="4600" b="1" spc="-20"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t>『</a:t>
            </a:r>
            <a:r>
              <a:rPr lang="ja-JP" altLang="en-US" sz="4600" b="1"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t>中間報告</a:t>
            </a:r>
            <a:r>
              <a:rPr lang="en-US" altLang="ja-JP" sz="4600" b="1"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t>』</a:t>
            </a:r>
            <a:r>
              <a:rPr lang="ja-JP" altLang="en-US" sz="4600" b="1" dirty="0">
                <a:ln w="12700">
                  <a:noFill/>
                  <a:prstDash val="solid"/>
                </a:ln>
                <a:solidFill>
                  <a:schemeClr val="bg1"/>
                </a:solidFill>
                <a:effectLst>
                  <a:outerShdw dist="38100" dir="2640000" algn="bl" rotWithShape="0">
                    <a:schemeClr val="bg1">
                      <a:lumMod val="65000"/>
                    </a:schemeClr>
                  </a:outerShdw>
                </a:effectLst>
                <a:latin typeface="+mn-lt"/>
                <a:ea typeface="+mn-ea"/>
                <a:cs typeface="+mn-cs"/>
              </a:rPr>
              <a:t>への提言</a:t>
            </a:r>
          </a:p>
        </p:txBody>
      </p:sp>
      <p:sp>
        <p:nvSpPr>
          <p:cNvPr id="4" name="スライド番号プレースホルダー 3">
            <a:extLst>
              <a:ext uri="{FF2B5EF4-FFF2-40B4-BE49-F238E27FC236}">
                <a16:creationId xmlns:a16="http://schemas.microsoft.com/office/drawing/2014/main" id="{A447369A-73F2-45C0-B31C-B35857B49A9A}"/>
              </a:ext>
            </a:extLst>
          </p:cNvPr>
          <p:cNvSpPr>
            <a:spLocks noGrp="1"/>
          </p:cNvSpPr>
          <p:nvPr>
            <p:ph type="sldNum" sz="quarter" idx="12"/>
          </p:nvPr>
        </p:nvSpPr>
        <p:spPr>
          <a:xfrm>
            <a:off x="7677150" y="6492875"/>
            <a:ext cx="2228850" cy="365125"/>
          </a:xfrm>
        </p:spPr>
        <p:txBody>
          <a:bodyPr/>
          <a:lstStyle/>
          <a:p>
            <a:fld id="{065D31FE-EE69-435B-BAA7-2578323F34B3}" type="slidenum">
              <a:rPr kumimoji="1" lang="ja-JP" altLang="en-US" smtClean="0"/>
              <a:t>1</a:t>
            </a:fld>
            <a:endParaRPr kumimoji="1" lang="ja-JP" altLang="en-US"/>
          </a:p>
        </p:txBody>
      </p:sp>
      <p:sp>
        <p:nvSpPr>
          <p:cNvPr id="6" name="テキスト ボックス 5">
            <a:extLst>
              <a:ext uri="{FF2B5EF4-FFF2-40B4-BE49-F238E27FC236}">
                <a16:creationId xmlns:a16="http://schemas.microsoft.com/office/drawing/2014/main" id="{0D8D6E49-35F6-4AA4-8D04-D84A630CA790}"/>
              </a:ext>
            </a:extLst>
          </p:cNvPr>
          <p:cNvSpPr txBox="1"/>
          <p:nvPr/>
        </p:nvSpPr>
        <p:spPr>
          <a:xfrm>
            <a:off x="5387789" y="5545588"/>
            <a:ext cx="3917575" cy="468253"/>
          </a:xfrm>
          <a:prstGeom prst="rect">
            <a:avLst/>
          </a:prstGeom>
          <a:noFill/>
        </p:spPr>
        <p:txBody>
          <a:bodyPr wrap="square" rtlCol="0">
            <a:noAutofit/>
          </a:bodyPr>
          <a:lstStyle/>
          <a:p>
            <a:r>
              <a:rPr lang="en-US" altLang="ja-JP" sz="2800" dirty="0">
                <a:solidFill>
                  <a:schemeClr val="tx1">
                    <a:lumMod val="75000"/>
                    <a:lumOff val="25000"/>
                  </a:schemeClr>
                </a:solidFill>
                <a:latin typeface="+mn-ea"/>
              </a:rPr>
              <a:t>2022.4.23</a:t>
            </a:r>
            <a:r>
              <a:rPr lang="ja-JP" altLang="en-US" sz="2800" dirty="0">
                <a:solidFill>
                  <a:schemeClr val="tx1">
                    <a:lumMod val="75000"/>
                    <a:lumOff val="25000"/>
                  </a:schemeClr>
                </a:solidFill>
              </a:rPr>
              <a:t>　大川　隆司</a:t>
            </a:r>
          </a:p>
        </p:txBody>
      </p:sp>
    </p:spTree>
    <p:extLst>
      <p:ext uri="{BB962C8B-B14F-4D97-AF65-F5344CB8AC3E}">
        <p14:creationId xmlns:p14="http://schemas.microsoft.com/office/powerpoint/2010/main" val="546217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10</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744628"/>
          </a:xfrm>
          <a:prstGeom prst="rect">
            <a:avLst/>
          </a:prstGeom>
          <a:noFill/>
        </p:spPr>
        <p:txBody>
          <a:bodyPr wrap="square" rtlCol="0">
            <a:noAutofit/>
          </a:bodyPr>
          <a:lstStyle/>
          <a:p>
            <a:r>
              <a:rPr lang="ja-JP" altLang="en-US" sz="2300" dirty="0">
                <a:solidFill>
                  <a:srgbClr val="90D01C"/>
                </a:solidFill>
              </a:rPr>
              <a:t>（２）「カジノ反対」の論拠も全く紹介されていない。</a:t>
            </a:r>
          </a:p>
        </p:txBody>
      </p:sp>
      <p:sp>
        <p:nvSpPr>
          <p:cNvPr id="9" name="テキスト ボックス 8">
            <a:extLst>
              <a:ext uri="{FF2B5EF4-FFF2-40B4-BE49-F238E27FC236}">
                <a16:creationId xmlns:a16="http://schemas.microsoft.com/office/drawing/2014/main" id="{57E5A0E9-53DE-42FC-B717-9E1FAE7EE15F}"/>
              </a:ext>
            </a:extLst>
          </p:cNvPr>
          <p:cNvSpPr txBox="1"/>
          <p:nvPr/>
        </p:nvSpPr>
        <p:spPr>
          <a:xfrm>
            <a:off x="977153" y="1870616"/>
            <a:ext cx="8693320" cy="4575010"/>
          </a:xfrm>
          <a:prstGeom prst="rect">
            <a:avLst/>
          </a:prstGeom>
          <a:noFill/>
        </p:spPr>
        <p:txBody>
          <a:bodyPr wrap="square" rtlCol="0">
            <a:noAutofit/>
          </a:bodyPr>
          <a:lstStyle/>
          <a:p>
            <a:pPr>
              <a:lnSpc>
                <a:spcPct val="150000"/>
              </a:lnSpc>
              <a:spcAft>
                <a:spcPts val="600"/>
              </a:spcAft>
            </a:pPr>
            <a:r>
              <a:rPr lang="ja-JP" altLang="en-US" sz="2000" dirty="0">
                <a:solidFill>
                  <a:schemeClr val="tx1">
                    <a:lumMod val="75000"/>
                    <a:lumOff val="25000"/>
                  </a:schemeClr>
                </a:solidFill>
                <a:latin typeface="+mn-ea"/>
              </a:rPr>
              <a:t>「ギャンブル等依存症などの懸念事項に対する取組」（</a:t>
            </a:r>
            <a:r>
              <a:rPr lang="en-US" altLang="ja-JP" sz="2000" dirty="0">
                <a:solidFill>
                  <a:schemeClr val="tx1">
                    <a:lumMod val="75000"/>
                    <a:lumOff val="25000"/>
                  </a:schemeClr>
                </a:solidFill>
                <a:latin typeface="+mn-ea"/>
              </a:rPr>
              <a:t>154~173</a:t>
            </a:r>
            <a:r>
              <a:rPr lang="ja-JP" altLang="en-US" sz="2000" dirty="0">
                <a:solidFill>
                  <a:schemeClr val="tx1">
                    <a:lumMod val="75000"/>
                    <a:lumOff val="25000"/>
                  </a:schemeClr>
                </a:solidFill>
                <a:latin typeface="+mn-ea"/>
              </a:rPr>
              <a:t>頁）と</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いう項目に、</a:t>
            </a:r>
          </a:p>
          <a:p>
            <a:pPr>
              <a:lnSpc>
                <a:spcPct val="150000"/>
              </a:lnSpc>
              <a:spcAft>
                <a:spcPts val="600"/>
              </a:spcAft>
            </a:pPr>
            <a:r>
              <a:rPr lang="ja-JP" altLang="en-US" sz="2000" dirty="0">
                <a:solidFill>
                  <a:schemeClr val="tx1">
                    <a:lumMod val="75000"/>
                    <a:lumOff val="25000"/>
                  </a:schemeClr>
                </a:solidFill>
                <a:latin typeface="+mn-ea"/>
              </a:rPr>
              <a:t>　・依存症対策基本法、対策推進基本計画、県推進計画が成立した</a:t>
            </a:r>
          </a:p>
          <a:p>
            <a:pPr>
              <a:lnSpc>
                <a:spcPct val="150000"/>
              </a:lnSpc>
              <a:spcAft>
                <a:spcPts val="600"/>
              </a:spcAft>
            </a:pPr>
            <a:r>
              <a:rPr lang="ja-JP" altLang="en-US" sz="2000" dirty="0">
                <a:solidFill>
                  <a:schemeClr val="tx1">
                    <a:lumMod val="75000"/>
                    <a:lumOff val="25000"/>
                  </a:schemeClr>
                </a:solidFill>
                <a:latin typeface="+mn-ea"/>
              </a:rPr>
              <a:t>　・市民の内、「ギャンブル等依存症が疑われる者」の割合は、０</a:t>
            </a:r>
            <a:r>
              <a:rPr lang="en-US" altLang="ja-JP" sz="2000" dirty="0">
                <a:solidFill>
                  <a:schemeClr val="tx1">
                    <a:lumMod val="75000"/>
                    <a:lumOff val="25000"/>
                  </a:schemeClr>
                </a:solidFill>
                <a:latin typeface="+mn-ea"/>
              </a:rPr>
              <a:t>.</a:t>
            </a:r>
            <a:r>
              <a:rPr lang="ja-JP" altLang="en-US" sz="2000" dirty="0">
                <a:solidFill>
                  <a:schemeClr val="tx1">
                    <a:lumMod val="75000"/>
                    <a:lumOff val="25000"/>
                  </a:schemeClr>
                </a:solidFill>
                <a:latin typeface="+mn-ea"/>
              </a:rPr>
              <a:t>５％と</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いう推計結果が出た</a:t>
            </a:r>
          </a:p>
          <a:p>
            <a:pPr>
              <a:lnSpc>
                <a:spcPct val="150000"/>
              </a:lnSpc>
              <a:spcAft>
                <a:spcPts val="600"/>
              </a:spcAft>
            </a:pPr>
            <a:r>
              <a:rPr lang="ja-JP" altLang="en-US" sz="2000" dirty="0">
                <a:solidFill>
                  <a:schemeClr val="tx1">
                    <a:lumMod val="75000"/>
                    <a:lumOff val="25000"/>
                  </a:schemeClr>
                </a:solidFill>
                <a:latin typeface="+mn-ea"/>
              </a:rPr>
              <a:t>　・有識者によるシンポジウムを開いた</a:t>
            </a:r>
          </a:p>
          <a:p>
            <a:pPr>
              <a:lnSpc>
                <a:spcPct val="150000"/>
              </a:lnSpc>
              <a:spcAft>
                <a:spcPts val="600"/>
              </a:spcAft>
            </a:pPr>
            <a:r>
              <a:rPr lang="ja-JP" altLang="en-US" sz="2000" dirty="0">
                <a:solidFill>
                  <a:schemeClr val="tx1">
                    <a:lumMod val="75000"/>
                    <a:lumOff val="25000"/>
                  </a:schemeClr>
                </a:solidFill>
                <a:latin typeface="+mn-ea"/>
              </a:rPr>
              <a:t>　・社会的コストについては、「定量化のモデルが存在していない」</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ということが一方的に記載されている。</a:t>
            </a:r>
          </a:p>
        </p:txBody>
      </p:sp>
    </p:spTree>
    <p:extLst>
      <p:ext uri="{BB962C8B-B14F-4D97-AF65-F5344CB8AC3E}">
        <p14:creationId xmlns:p14="http://schemas.microsoft.com/office/powerpoint/2010/main" val="4108035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11</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744628"/>
          </a:xfrm>
          <a:prstGeom prst="rect">
            <a:avLst/>
          </a:prstGeom>
          <a:noFill/>
        </p:spPr>
        <p:txBody>
          <a:bodyPr wrap="square" rtlCol="0">
            <a:noAutofit/>
          </a:bodyPr>
          <a:lstStyle/>
          <a:p>
            <a:r>
              <a:rPr lang="ja-JP" altLang="en-US" sz="2300" dirty="0">
                <a:solidFill>
                  <a:srgbClr val="90D01C"/>
                </a:solidFill>
              </a:rPr>
              <a:t>（２）「カジノ反対」の論拠も全く紹介されていない。</a:t>
            </a:r>
          </a:p>
        </p:txBody>
      </p:sp>
      <p:sp>
        <p:nvSpPr>
          <p:cNvPr id="9" name="テキスト ボックス 8">
            <a:extLst>
              <a:ext uri="{FF2B5EF4-FFF2-40B4-BE49-F238E27FC236}">
                <a16:creationId xmlns:a16="http://schemas.microsoft.com/office/drawing/2014/main" id="{57E5A0E9-53DE-42FC-B717-9E1FAE7EE15F}"/>
              </a:ext>
            </a:extLst>
          </p:cNvPr>
          <p:cNvSpPr txBox="1"/>
          <p:nvPr/>
        </p:nvSpPr>
        <p:spPr>
          <a:xfrm>
            <a:off x="962890" y="1681465"/>
            <a:ext cx="4267200" cy="464077"/>
          </a:xfrm>
          <a:prstGeom prst="rect">
            <a:avLst/>
          </a:prstGeom>
          <a:noFill/>
        </p:spPr>
        <p:txBody>
          <a:bodyPr wrap="square" rtlCol="0">
            <a:noAutofit/>
          </a:bodyPr>
          <a:lstStyle/>
          <a:p>
            <a:pPr algn="just"/>
            <a:r>
              <a:rPr lang="ja-JP" altLang="ja-JP" sz="2300" kern="100" dirty="0">
                <a:solidFill>
                  <a:schemeClr val="tx1">
                    <a:lumMod val="75000"/>
                    <a:lumOff val="2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rPr>
              <a:t>【私たち市民が示した論拠】</a:t>
            </a:r>
          </a:p>
        </p:txBody>
      </p:sp>
      <p:sp>
        <p:nvSpPr>
          <p:cNvPr id="7" name="正方形/長方形 6">
            <a:extLst>
              <a:ext uri="{FF2B5EF4-FFF2-40B4-BE49-F238E27FC236}">
                <a16:creationId xmlns:a16="http://schemas.microsoft.com/office/drawing/2014/main" id="{727B6051-8612-4C63-B6A4-F1C8B41C14B1}"/>
              </a:ext>
            </a:extLst>
          </p:cNvPr>
          <p:cNvSpPr/>
          <p:nvPr/>
        </p:nvSpPr>
        <p:spPr>
          <a:xfrm>
            <a:off x="1281953" y="2420469"/>
            <a:ext cx="7661157" cy="426588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C29510E-52D5-44C8-9184-E26A79C68218}"/>
              </a:ext>
            </a:extLst>
          </p:cNvPr>
          <p:cNvSpPr txBox="1"/>
          <p:nvPr/>
        </p:nvSpPr>
        <p:spPr>
          <a:xfrm>
            <a:off x="962891" y="2193048"/>
            <a:ext cx="6714260" cy="433611"/>
          </a:xfrm>
          <a:prstGeom prst="rect">
            <a:avLst/>
          </a:prstGeom>
          <a:solidFill>
            <a:schemeClr val="bg1"/>
          </a:solidFill>
        </p:spPr>
        <p:txBody>
          <a:bodyPr wrap="square" rtlCol="0">
            <a:noAutofit/>
          </a:bodyPr>
          <a:lstStyle/>
          <a:p>
            <a:r>
              <a:rPr lang="ja-JP" altLang="en-US" sz="2300" dirty="0">
                <a:solidFill>
                  <a:schemeClr val="tx1">
                    <a:lumMod val="75000"/>
                    <a:lumOff val="25000"/>
                  </a:schemeClr>
                </a:solidFill>
              </a:rPr>
              <a:t>横浜カジノはどんな「にぎわい」をもたらすか？</a:t>
            </a:r>
          </a:p>
        </p:txBody>
      </p:sp>
      <p:sp>
        <p:nvSpPr>
          <p:cNvPr id="6" name="テキスト ボックス 5">
            <a:extLst>
              <a:ext uri="{FF2B5EF4-FFF2-40B4-BE49-F238E27FC236}">
                <a16:creationId xmlns:a16="http://schemas.microsoft.com/office/drawing/2014/main" id="{FEE5DB31-AC87-4812-AFE5-DE3F351075F0}"/>
              </a:ext>
            </a:extLst>
          </p:cNvPr>
          <p:cNvSpPr txBox="1"/>
          <p:nvPr/>
        </p:nvSpPr>
        <p:spPr>
          <a:xfrm>
            <a:off x="1377763" y="2805483"/>
            <a:ext cx="7413812" cy="3434723"/>
          </a:xfrm>
          <a:prstGeom prst="rect">
            <a:avLst/>
          </a:prstGeom>
          <a:noFill/>
        </p:spPr>
        <p:txBody>
          <a:bodyPr wrap="square" rtlCol="0">
            <a:spAutoFit/>
          </a:bodyPr>
          <a:lstStyle/>
          <a:p>
            <a:pPr>
              <a:lnSpc>
                <a:spcPct val="150000"/>
              </a:lnSpc>
              <a:spcAft>
                <a:spcPts val="600"/>
              </a:spcAft>
            </a:pPr>
            <a:r>
              <a:rPr lang="ja-JP" altLang="en-US" sz="2000" dirty="0">
                <a:solidFill>
                  <a:schemeClr val="tx1">
                    <a:lumMod val="75000"/>
                    <a:lumOff val="25000"/>
                  </a:schemeClr>
                </a:solidFill>
                <a:latin typeface="+mn-ea"/>
              </a:rPr>
              <a:t>〇カンウォンランド（年間延</a:t>
            </a:r>
            <a:r>
              <a:rPr lang="en-US" altLang="ja-JP" sz="2000" dirty="0">
                <a:solidFill>
                  <a:schemeClr val="tx1">
                    <a:lumMod val="75000"/>
                    <a:lumOff val="25000"/>
                  </a:schemeClr>
                </a:solidFill>
                <a:latin typeface="+mn-ea"/>
              </a:rPr>
              <a:t>300</a:t>
            </a:r>
            <a:r>
              <a:rPr lang="ja-JP" altLang="en-US" sz="2000" dirty="0">
                <a:solidFill>
                  <a:schemeClr val="tx1">
                    <a:lumMod val="75000"/>
                    <a:lumOff val="25000"/>
                  </a:schemeClr>
                </a:solidFill>
                <a:latin typeface="+mn-ea"/>
              </a:rPr>
              <a:t>万人）の</a:t>
            </a:r>
            <a:r>
              <a:rPr lang="en-US" altLang="ja-JP" sz="2000" dirty="0">
                <a:solidFill>
                  <a:schemeClr val="tx1">
                    <a:lumMod val="75000"/>
                    <a:lumOff val="25000"/>
                  </a:schemeClr>
                </a:solidFill>
                <a:latin typeface="+mn-ea"/>
              </a:rPr>
              <a:t>1</a:t>
            </a:r>
            <a:r>
              <a:rPr lang="ja-JP" altLang="en-US" sz="2000" dirty="0">
                <a:solidFill>
                  <a:schemeClr val="tx1">
                    <a:lumMod val="75000"/>
                    <a:lumOff val="25000"/>
                  </a:schemeClr>
                </a:solidFill>
                <a:latin typeface="+mn-ea"/>
              </a:rPr>
              <a:t>日平均利用者</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約</a:t>
            </a:r>
            <a:r>
              <a:rPr lang="en-US" altLang="ja-JP" sz="2000" dirty="0">
                <a:solidFill>
                  <a:schemeClr val="tx1">
                    <a:lumMod val="75000"/>
                    <a:lumOff val="25000"/>
                  </a:schemeClr>
                </a:solidFill>
                <a:latin typeface="+mn-ea"/>
              </a:rPr>
              <a:t>8,000</a:t>
            </a:r>
            <a:r>
              <a:rPr lang="ja-JP" altLang="en-US" sz="2000" dirty="0">
                <a:solidFill>
                  <a:schemeClr val="tx1">
                    <a:lumMod val="75000"/>
                    <a:lumOff val="25000"/>
                  </a:schemeClr>
                </a:solidFill>
                <a:latin typeface="+mn-ea"/>
              </a:rPr>
              <a:t>人のうち</a:t>
            </a:r>
            <a:r>
              <a:rPr lang="en-US" altLang="ja-JP" sz="2000" dirty="0">
                <a:solidFill>
                  <a:schemeClr val="tx1">
                    <a:lumMod val="75000"/>
                    <a:lumOff val="25000"/>
                  </a:schemeClr>
                </a:solidFill>
                <a:latin typeface="+mn-ea"/>
              </a:rPr>
              <a:t>6</a:t>
            </a:r>
            <a:r>
              <a:rPr lang="ja-JP" altLang="en-US" sz="2000" dirty="0">
                <a:solidFill>
                  <a:schemeClr val="tx1">
                    <a:lumMod val="75000"/>
                    <a:lumOff val="25000"/>
                  </a:schemeClr>
                </a:solidFill>
                <a:latin typeface="+mn-ea"/>
              </a:rPr>
              <a:t>割</a:t>
            </a:r>
            <a:r>
              <a:rPr lang="en-US" altLang="ja-JP" sz="2000" dirty="0">
                <a:solidFill>
                  <a:schemeClr val="tx1">
                    <a:lumMod val="75000"/>
                    <a:lumOff val="25000"/>
                  </a:schemeClr>
                </a:solidFill>
                <a:latin typeface="+mn-ea"/>
              </a:rPr>
              <a:t>(</a:t>
            </a:r>
            <a:r>
              <a:rPr lang="ja-JP" altLang="en-US" sz="2000" dirty="0">
                <a:solidFill>
                  <a:schemeClr val="tx1">
                    <a:lumMod val="75000"/>
                    <a:lumOff val="25000"/>
                  </a:schemeClr>
                </a:solidFill>
                <a:latin typeface="+mn-ea"/>
              </a:rPr>
              <a:t>約</a:t>
            </a:r>
            <a:r>
              <a:rPr lang="en-US" altLang="ja-JP" sz="2000" dirty="0">
                <a:solidFill>
                  <a:schemeClr val="tx1">
                    <a:lumMod val="75000"/>
                    <a:lumOff val="25000"/>
                  </a:schemeClr>
                </a:solidFill>
                <a:latin typeface="+mn-ea"/>
              </a:rPr>
              <a:t>5,000</a:t>
            </a:r>
            <a:r>
              <a:rPr lang="ja-JP" altLang="en-US" sz="2000" dirty="0">
                <a:solidFill>
                  <a:schemeClr val="tx1">
                    <a:lumMod val="75000"/>
                    <a:lumOff val="25000"/>
                  </a:schemeClr>
                </a:solidFill>
                <a:latin typeface="+mn-ea"/>
              </a:rPr>
              <a:t>人</a:t>
            </a:r>
            <a:r>
              <a:rPr lang="en-US" altLang="ja-JP" sz="2000" dirty="0">
                <a:solidFill>
                  <a:schemeClr val="tx1">
                    <a:lumMod val="75000"/>
                    <a:lumOff val="25000"/>
                  </a:schemeClr>
                </a:solidFill>
                <a:latin typeface="+mn-ea"/>
              </a:rPr>
              <a:t>)</a:t>
            </a:r>
            <a:r>
              <a:rPr lang="ja-JP" altLang="en-US" sz="2000" dirty="0">
                <a:solidFill>
                  <a:schemeClr val="tx1">
                    <a:lumMod val="75000"/>
                    <a:lumOff val="25000"/>
                  </a:schemeClr>
                </a:solidFill>
                <a:latin typeface="+mn-ea"/>
              </a:rPr>
              <a:t>は「賭博中毒者」 開業後</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a:t>
            </a:r>
            <a:r>
              <a:rPr lang="en-US" altLang="ja-JP" sz="2000" dirty="0">
                <a:solidFill>
                  <a:schemeClr val="tx1">
                    <a:lumMod val="75000"/>
                    <a:lumOff val="25000"/>
                  </a:schemeClr>
                </a:solidFill>
                <a:latin typeface="+mn-ea"/>
              </a:rPr>
              <a:t>18</a:t>
            </a:r>
            <a:r>
              <a:rPr lang="ja-JP" altLang="en-US" sz="2000" dirty="0">
                <a:solidFill>
                  <a:schemeClr val="tx1">
                    <a:lumMod val="75000"/>
                    <a:lumOff val="25000"/>
                  </a:schemeClr>
                </a:solidFill>
                <a:latin typeface="+mn-ea"/>
              </a:rPr>
              <a:t>年間に約</a:t>
            </a:r>
            <a:r>
              <a:rPr lang="en-US" altLang="ja-JP" sz="2000" dirty="0">
                <a:solidFill>
                  <a:schemeClr val="tx1">
                    <a:lumMod val="75000"/>
                    <a:lumOff val="25000"/>
                  </a:schemeClr>
                </a:solidFill>
                <a:latin typeface="+mn-ea"/>
              </a:rPr>
              <a:t>2,000</a:t>
            </a:r>
            <a:r>
              <a:rPr lang="ja-JP" altLang="en-US" sz="2000" dirty="0">
                <a:solidFill>
                  <a:schemeClr val="tx1">
                    <a:lumMod val="75000"/>
                    <a:lumOff val="25000"/>
                  </a:schemeClr>
                </a:solidFill>
                <a:latin typeface="+mn-ea"/>
              </a:rPr>
              <a:t>人が自殺 </a:t>
            </a:r>
            <a:r>
              <a:rPr lang="en-US" altLang="ja-JP" sz="2000" dirty="0">
                <a:solidFill>
                  <a:schemeClr val="tx1">
                    <a:lumMod val="75000"/>
                    <a:lumOff val="25000"/>
                  </a:schemeClr>
                </a:solidFill>
                <a:latin typeface="+mn-ea"/>
              </a:rPr>
              <a:t>(2018.7.19 </a:t>
            </a:r>
            <a:r>
              <a:rPr lang="ja-JP" altLang="en-US" sz="2000" dirty="0">
                <a:solidFill>
                  <a:schemeClr val="tx1">
                    <a:lumMod val="75000"/>
                    <a:lumOff val="25000"/>
                  </a:schemeClr>
                </a:solidFill>
                <a:latin typeface="+mn-ea"/>
              </a:rPr>
              <a:t>朝日新聞</a:t>
            </a:r>
            <a:r>
              <a:rPr lang="en-US" altLang="ja-JP" sz="2000" dirty="0">
                <a:solidFill>
                  <a:schemeClr val="tx1">
                    <a:lumMod val="75000"/>
                    <a:lumOff val="25000"/>
                  </a:schemeClr>
                </a:solidFill>
                <a:latin typeface="+mn-ea"/>
              </a:rPr>
              <a:t>) </a:t>
            </a:r>
          </a:p>
          <a:p>
            <a:pPr>
              <a:lnSpc>
                <a:spcPct val="150000"/>
              </a:lnSpc>
              <a:spcAft>
                <a:spcPts val="600"/>
              </a:spcAft>
            </a:pPr>
            <a:r>
              <a:rPr lang="ja-JP" altLang="en-US" sz="2000" dirty="0">
                <a:solidFill>
                  <a:schemeClr val="tx1">
                    <a:lumMod val="75000"/>
                    <a:lumOff val="25000"/>
                  </a:schemeClr>
                </a:solidFill>
                <a:latin typeface="+mn-ea"/>
              </a:rPr>
              <a:t>〇横浜カジノの利用者はカンウォンランドの２～３倍 </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（年間延</a:t>
            </a:r>
            <a:r>
              <a:rPr lang="en-US" altLang="ja-JP" sz="2000" dirty="0">
                <a:solidFill>
                  <a:schemeClr val="tx1">
                    <a:lumMod val="75000"/>
                    <a:lumOff val="25000"/>
                  </a:schemeClr>
                </a:solidFill>
                <a:latin typeface="+mn-ea"/>
              </a:rPr>
              <a:t>600</a:t>
            </a:r>
            <a:r>
              <a:rPr lang="ja-JP" altLang="en-US" sz="2000" dirty="0">
                <a:solidFill>
                  <a:schemeClr val="tx1">
                    <a:lumMod val="75000"/>
                    <a:lumOff val="25000"/>
                  </a:schemeClr>
                </a:solidFill>
                <a:latin typeface="+mn-ea"/>
              </a:rPr>
              <a:t>～</a:t>
            </a:r>
            <a:r>
              <a:rPr lang="en-US" altLang="ja-JP" sz="2000" dirty="0">
                <a:solidFill>
                  <a:schemeClr val="tx1">
                    <a:lumMod val="75000"/>
                    <a:lumOff val="25000"/>
                  </a:schemeClr>
                </a:solidFill>
                <a:latin typeface="+mn-ea"/>
              </a:rPr>
              <a:t>900</a:t>
            </a:r>
            <a:r>
              <a:rPr lang="ja-JP" altLang="en-US" sz="2000" dirty="0">
                <a:solidFill>
                  <a:schemeClr val="tx1">
                    <a:lumMod val="75000"/>
                    <a:lumOff val="25000"/>
                  </a:schemeClr>
                </a:solidFill>
                <a:latin typeface="+mn-ea"/>
              </a:rPr>
              <a:t>万人）なので、「賭博中毒者」は </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１日平均</a:t>
            </a:r>
            <a:r>
              <a:rPr lang="en-US" altLang="ja-JP" sz="2000" dirty="0">
                <a:solidFill>
                  <a:schemeClr val="tx1">
                    <a:lumMod val="75000"/>
                    <a:lumOff val="25000"/>
                  </a:schemeClr>
                </a:solidFill>
                <a:latin typeface="+mn-ea"/>
              </a:rPr>
              <a:t>10,000</a:t>
            </a:r>
            <a:r>
              <a:rPr lang="ja-JP" altLang="en-US" sz="2000" dirty="0">
                <a:solidFill>
                  <a:schemeClr val="tx1">
                    <a:lumMod val="75000"/>
                    <a:lumOff val="25000"/>
                  </a:schemeClr>
                </a:solidFill>
                <a:latin typeface="+mn-ea"/>
              </a:rPr>
              <a:t>～</a:t>
            </a:r>
            <a:r>
              <a:rPr lang="en-US" altLang="ja-JP" sz="2000" dirty="0">
                <a:solidFill>
                  <a:schemeClr val="tx1">
                    <a:lumMod val="75000"/>
                    <a:lumOff val="25000"/>
                  </a:schemeClr>
                </a:solidFill>
                <a:latin typeface="+mn-ea"/>
              </a:rPr>
              <a:t>15,000</a:t>
            </a:r>
            <a:r>
              <a:rPr lang="ja-JP" altLang="en-US" sz="2000" dirty="0">
                <a:solidFill>
                  <a:schemeClr val="tx1">
                    <a:lumMod val="75000"/>
                    <a:lumOff val="25000"/>
                  </a:schemeClr>
                </a:solidFill>
                <a:latin typeface="+mn-ea"/>
              </a:rPr>
              <a:t>人 </a:t>
            </a:r>
            <a:endParaRPr lang="en-US" altLang="ja-JP" sz="2000" dirty="0">
              <a:solidFill>
                <a:schemeClr val="tx1">
                  <a:lumMod val="75000"/>
                  <a:lumOff val="25000"/>
                </a:schemeClr>
              </a:solidFill>
              <a:latin typeface="+mn-ea"/>
            </a:endParaRPr>
          </a:p>
          <a:p>
            <a:pPr>
              <a:lnSpc>
                <a:spcPct val="150000"/>
              </a:lnSpc>
              <a:spcAft>
                <a:spcPts val="600"/>
              </a:spcAft>
            </a:pPr>
            <a:r>
              <a:rPr lang="ja-JP" altLang="en-US" sz="2000" dirty="0">
                <a:solidFill>
                  <a:schemeClr val="tx1">
                    <a:lumMod val="75000"/>
                    <a:lumOff val="25000"/>
                  </a:schemeClr>
                </a:solidFill>
                <a:latin typeface="+mn-ea"/>
              </a:rPr>
              <a:t>　　　　　　　　　ＩＲの外は「ヤミ金」がいっぱい！</a:t>
            </a:r>
            <a:endParaRPr kumimoji="1" lang="ja-JP" altLang="en-US" sz="2000" dirty="0">
              <a:solidFill>
                <a:schemeClr val="tx1">
                  <a:lumMod val="75000"/>
                  <a:lumOff val="25000"/>
                </a:schemeClr>
              </a:solidFill>
              <a:latin typeface="+mn-ea"/>
            </a:endParaRPr>
          </a:p>
        </p:txBody>
      </p:sp>
      <p:cxnSp>
        <p:nvCxnSpPr>
          <p:cNvPr id="11" name="直線矢印コネクタ 10">
            <a:extLst>
              <a:ext uri="{FF2B5EF4-FFF2-40B4-BE49-F238E27FC236}">
                <a16:creationId xmlns:a16="http://schemas.microsoft.com/office/drawing/2014/main" id="{9DE243BF-85C7-4EE4-AB43-AC7FC936D215}"/>
              </a:ext>
            </a:extLst>
          </p:cNvPr>
          <p:cNvCxnSpPr/>
          <p:nvPr/>
        </p:nvCxnSpPr>
        <p:spPr>
          <a:xfrm>
            <a:off x="1963271" y="5997386"/>
            <a:ext cx="1712258" cy="0"/>
          </a:xfrm>
          <a:prstGeom prst="straightConnector1">
            <a:avLst/>
          </a:prstGeom>
          <a:ln w="190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282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12</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744628"/>
          </a:xfrm>
          <a:prstGeom prst="rect">
            <a:avLst/>
          </a:prstGeom>
          <a:noFill/>
        </p:spPr>
        <p:txBody>
          <a:bodyPr wrap="square" rtlCol="0">
            <a:noAutofit/>
          </a:bodyPr>
          <a:lstStyle/>
          <a:p>
            <a:r>
              <a:rPr lang="ja-JP" altLang="en-US" sz="2300" dirty="0">
                <a:solidFill>
                  <a:srgbClr val="90D01C"/>
                </a:solidFill>
              </a:rPr>
              <a:t>（２）「カジノ反対」の論拠も全く紹介されていない。</a:t>
            </a:r>
          </a:p>
        </p:txBody>
      </p:sp>
      <p:pic>
        <p:nvPicPr>
          <p:cNvPr id="12" name="図 11">
            <a:extLst>
              <a:ext uri="{FF2B5EF4-FFF2-40B4-BE49-F238E27FC236}">
                <a16:creationId xmlns:a16="http://schemas.microsoft.com/office/drawing/2014/main" id="{56D55B84-BACF-40D6-B974-21722EDA8809}"/>
              </a:ext>
            </a:extLst>
          </p:cNvPr>
          <p:cNvPicPr>
            <a:picLocks noChangeAspect="1"/>
          </p:cNvPicPr>
          <p:nvPr/>
        </p:nvPicPr>
        <p:blipFill rotWithShape="1">
          <a:blip r:embed="rId2"/>
          <a:srcRect b="51924"/>
          <a:stretch/>
        </p:blipFill>
        <p:spPr>
          <a:xfrm>
            <a:off x="1267495" y="2647128"/>
            <a:ext cx="7562628" cy="3585882"/>
          </a:xfrm>
          <a:prstGeom prst="rect">
            <a:avLst/>
          </a:prstGeom>
        </p:spPr>
      </p:pic>
      <p:sp>
        <p:nvSpPr>
          <p:cNvPr id="9" name="テキスト ボックス 8">
            <a:extLst>
              <a:ext uri="{FF2B5EF4-FFF2-40B4-BE49-F238E27FC236}">
                <a16:creationId xmlns:a16="http://schemas.microsoft.com/office/drawing/2014/main" id="{57E5A0E9-53DE-42FC-B717-9E1FAE7EE15F}"/>
              </a:ext>
            </a:extLst>
          </p:cNvPr>
          <p:cNvSpPr txBox="1"/>
          <p:nvPr/>
        </p:nvSpPr>
        <p:spPr>
          <a:xfrm>
            <a:off x="962890" y="1681465"/>
            <a:ext cx="4267200" cy="464077"/>
          </a:xfrm>
          <a:prstGeom prst="rect">
            <a:avLst/>
          </a:prstGeom>
          <a:noFill/>
        </p:spPr>
        <p:txBody>
          <a:bodyPr wrap="square" rtlCol="0">
            <a:noAutofit/>
          </a:bodyPr>
          <a:lstStyle/>
          <a:p>
            <a:pPr algn="just"/>
            <a:r>
              <a:rPr lang="ja-JP" altLang="ja-JP" sz="2300" kern="100" dirty="0">
                <a:solidFill>
                  <a:schemeClr val="tx1">
                    <a:lumMod val="75000"/>
                    <a:lumOff val="2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rPr>
              <a:t>【私たち市民が示した論拠】</a:t>
            </a:r>
          </a:p>
        </p:txBody>
      </p:sp>
      <p:sp>
        <p:nvSpPr>
          <p:cNvPr id="7" name="正方形/長方形 6">
            <a:extLst>
              <a:ext uri="{FF2B5EF4-FFF2-40B4-BE49-F238E27FC236}">
                <a16:creationId xmlns:a16="http://schemas.microsoft.com/office/drawing/2014/main" id="{727B6051-8612-4C63-B6A4-F1C8B41C14B1}"/>
              </a:ext>
            </a:extLst>
          </p:cNvPr>
          <p:cNvSpPr/>
          <p:nvPr/>
        </p:nvSpPr>
        <p:spPr>
          <a:xfrm>
            <a:off x="1281953" y="2420469"/>
            <a:ext cx="7661157" cy="426588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C29510E-52D5-44C8-9184-E26A79C68218}"/>
              </a:ext>
            </a:extLst>
          </p:cNvPr>
          <p:cNvSpPr txBox="1"/>
          <p:nvPr/>
        </p:nvSpPr>
        <p:spPr>
          <a:xfrm>
            <a:off x="962890" y="2193048"/>
            <a:ext cx="7114309" cy="433611"/>
          </a:xfrm>
          <a:prstGeom prst="rect">
            <a:avLst/>
          </a:prstGeom>
          <a:solidFill>
            <a:schemeClr val="bg1"/>
          </a:solidFill>
        </p:spPr>
        <p:txBody>
          <a:bodyPr wrap="square" rtlCol="0">
            <a:noAutofit/>
          </a:bodyPr>
          <a:lstStyle/>
          <a:p>
            <a:r>
              <a:rPr lang="ja-JP" altLang="en-US" sz="2300" dirty="0">
                <a:solidFill>
                  <a:schemeClr val="tx1">
                    <a:lumMod val="75000"/>
                    <a:lumOff val="25000"/>
                  </a:schemeClr>
                </a:solidFill>
              </a:rPr>
              <a:t>ギャンブル依存症があるからこそカジノは成りたつ</a:t>
            </a:r>
          </a:p>
        </p:txBody>
      </p:sp>
      <p:sp>
        <p:nvSpPr>
          <p:cNvPr id="6" name="テキスト ボックス 5">
            <a:extLst>
              <a:ext uri="{FF2B5EF4-FFF2-40B4-BE49-F238E27FC236}">
                <a16:creationId xmlns:a16="http://schemas.microsoft.com/office/drawing/2014/main" id="{FEE5DB31-AC87-4812-AFE5-DE3F351075F0}"/>
              </a:ext>
            </a:extLst>
          </p:cNvPr>
          <p:cNvSpPr txBox="1"/>
          <p:nvPr/>
        </p:nvSpPr>
        <p:spPr>
          <a:xfrm>
            <a:off x="2121833" y="6280473"/>
            <a:ext cx="7413812" cy="427168"/>
          </a:xfrm>
          <a:prstGeom prst="rect">
            <a:avLst/>
          </a:prstGeom>
          <a:noFill/>
        </p:spPr>
        <p:txBody>
          <a:bodyPr wrap="square" rtlCol="0">
            <a:spAutoFit/>
          </a:bodyPr>
          <a:lstStyle/>
          <a:p>
            <a:pPr>
              <a:lnSpc>
                <a:spcPct val="150000"/>
              </a:lnSpc>
              <a:spcAft>
                <a:spcPts val="600"/>
              </a:spcAft>
            </a:pPr>
            <a:r>
              <a:rPr lang="en-US" altLang="ja-JP" sz="1600" dirty="0">
                <a:solidFill>
                  <a:schemeClr val="tx1">
                    <a:lumMod val="75000"/>
                    <a:lumOff val="25000"/>
                  </a:schemeClr>
                </a:solidFill>
                <a:latin typeface="+mn-ea"/>
              </a:rPr>
              <a:t>Victorian Responsible Gambling Foundation</a:t>
            </a:r>
            <a:r>
              <a:rPr lang="ja-JP" altLang="en-US" sz="1600" dirty="0">
                <a:solidFill>
                  <a:schemeClr val="tx1">
                    <a:lumMod val="75000"/>
                    <a:lumOff val="25000"/>
                  </a:schemeClr>
                </a:solidFill>
                <a:latin typeface="+mn-ea"/>
              </a:rPr>
              <a:t>：</a:t>
            </a:r>
            <a:r>
              <a:rPr lang="en-US" altLang="ja-JP" sz="1600" dirty="0">
                <a:solidFill>
                  <a:schemeClr val="tx1">
                    <a:lumMod val="75000"/>
                    <a:lumOff val="25000"/>
                  </a:schemeClr>
                </a:solidFill>
                <a:latin typeface="+mn-ea"/>
              </a:rPr>
              <a:t>Research Report 2017.11</a:t>
            </a:r>
          </a:p>
        </p:txBody>
      </p:sp>
    </p:spTree>
    <p:extLst>
      <p:ext uri="{BB962C8B-B14F-4D97-AF65-F5344CB8AC3E}">
        <p14:creationId xmlns:p14="http://schemas.microsoft.com/office/powerpoint/2010/main" val="555359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13</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744628"/>
          </a:xfrm>
          <a:prstGeom prst="rect">
            <a:avLst/>
          </a:prstGeom>
          <a:noFill/>
        </p:spPr>
        <p:txBody>
          <a:bodyPr wrap="square" rtlCol="0">
            <a:noAutofit/>
          </a:bodyPr>
          <a:lstStyle/>
          <a:p>
            <a:r>
              <a:rPr lang="ja-JP" altLang="en-US" sz="2300" dirty="0">
                <a:solidFill>
                  <a:srgbClr val="90D01C"/>
                </a:solidFill>
              </a:rPr>
              <a:t>（２）「カジノ反対」の論拠も全く紹介されていない。</a:t>
            </a:r>
          </a:p>
        </p:txBody>
      </p:sp>
      <p:pic>
        <p:nvPicPr>
          <p:cNvPr id="12" name="図 11">
            <a:extLst>
              <a:ext uri="{FF2B5EF4-FFF2-40B4-BE49-F238E27FC236}">
                <a16:creationId xmlns:a16="http://schemas.microsoft.com/office/drawing/2014/main" id="{56D55B84-BACF-40D6-B974-21722EDA8809}"/>
              </a:ext>
            </a:extLst>
          </p:cNvPr>
          <p:cNvPicPr>
            <a:picLocks noChangeAspect="1"/>
          </p:cNvPicPr>
          <p:nvPr/>
        </p:nvPicPr>
        <p:blipFill rotWithShape="1">
          <a:blip r:embed="rId2"/>
          <a:srcRect l="1267" t="48424" r="-1267" b="3500"/>
          <a:stretch/>
        </p:blipFill>
        <p:spPr>
          <a:xfrm>
            <a:off x="1267495" y="2647128"/>
            <a:ext cx="7562628" cy="3585882"/>
          </a:xfrm>
          <a:prstGeom prst="rect">
            <a:avLst/>
          </a:prstGeom>
        </p:spPr>
      </p:pic>
      <p:sp>
        <p:nvSpPr>
          <p:cNvPr id="9" name="テキスト ボックス 8">
            <a:extLst>
              <a:ext uri="{FF2B5EF4-FFF2-40B4-BE49-F238E27FC236}">
                <a16:creationId xmlns:a16="http://schemas.microsoft.com/office/drawing/2014/main" id="{57E5A0E9-53DE-42FC-B717-9E1FAE7EE15F}"/>
              </a:ext>
            </a:extLst>
          </p:cNvPr>
          <p:cNvSpPr txBox="1"/>
          <p:nvPr/>
        </p:nvSpPr>
        <p:spPr>
          <a:xfrm>
            <a:off x="962890" y="1681465"/>
            <a:ext cx="4267200" cy="464077"/>
          </a:xfrm>
          <a:prstGeom prst="rect">
            <a:avLst/>
          </a:prstGeom>
          <a:noFill/>
        </p:spPr>
        <p:txBody>
          <a:bodyPr wrap="square" rtlCol="0">
            <a:noAutofit/>
          </a:bodyPr>
          <a:lstStyle/>
          <a:p>
            <a:pPr algn="just"/>
            <a:r>
              <a:rPr lang="ja-JP" altLang="ja-JP" sz="2300" kern="100" dirty="0">
                <a:solidFill>
                  <a:schemeClr val="tx1">
                    <a:lumMod val="75000"/>
                    <a:lumOff val="2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rPr>
              <a:t>【私たち市民が示した論拠】</a:t>
            </a:r>
          </a:p>
        </p:txBody>
      </p:sp>
      <p:sp>
        <p:nvSpPr>
          <p:cNvPr id="7" name="正方形/長方形 6">
            <a:extLst>
              <a:ext uri="{FF2B5EF4-FFF2-40B4-BE49-F238E27FC236}">
                <a16:creationId xmlns:a16="http://schemas.microsoft.com/office/drawing/2014/main" id="{727B6051-8612-4C63-B6A4-F1C8B41C14B1}"/>
              </a:ext>
            </a:extLst>
          </p:cNvPr>
          <p:cNvSpPr/>
          <p:nvPr/>
        </p:nvSpPr>
        <p:spPr>
          <a:xfrm>
            <a:off x="1281953" y="2420469"/>
            <a:ext cx="7661157" cy="426588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C29510E-52D5-44C8-9184-E26A79C68218}"/>
              </a:ext>
            </a:extLst>
          </p:cNvPr>
          <p:cNvSpPr txBox="1"/>
          <p:nvPr/>
        </p:nvSpPr>
        <p:spPr>
          <a:xfrm>
            <a:off x="962890" y="2193048"/>
            <a:ext cx="6648145" cy="433611"/>
          </a:xfrm>
          <a:prstGeom prst="rect">
            <a:avLst/>
          </a:prstGeom>
          <a:solidFill>
            <a:schemeClr val="bg1"/>
          </a:solidFill>
        </p:spPr>
        <p:txBody>
          <a:bodyPr wrap="square" rtlCol="0">
            <a:noAutofit/>
          </a:bodyPr>
          <a:lstStyle/>
          <a:p>
            <a:r>
              <a:rPr lang="ja-JP" altLang="en-US" sz="2300" dirty="0">
                <a:solidFill>
                  <a:schemeClr val="tx1">
                    <a:lumMod val="75000"/>
                    <a:lumOff val="25000"/>
                  </a:schemeClr>
                </a:solidFill>
              </a:rPr>
              <a:t>ギャンブル中毒者への依存は、カジノがダントツ</a:t>
            </a:r>
          </a:p>
        </p:txBody>
      </p:sp>
      <p:sp>
        <p:nvSpPr>
          <p:cNvPr id="6" name="テキスト ボックス 5">
            <a:extLst>
              <a:ext uri="{FF2B5EF4-FFF2-40B4-BE49-F238E27FC236}">
                <a16:creationId xmlns:a16="http://schemas.microsoft.com/office/drawing/2014/main" id="{FEE5DB31-AC87-4812-AFE5-DE3F351075F0}"/>
              </a:ext>
            </a:extLst>
          </p:cNvPr>
          <p:cNvSpPr txBox="1"/>
          <p:nvPr/>
        </p:nvSpPr>
        <p:spPr>
          <a:xfrm>
            <a:off x="2121833" y="6280473"/>
            <a:ext cx="7413812" cy="427168"/>
          </a:xfrm>
          <a:prstGeom prst="rect">
            <a:avLst/>
          </a:prstGeom>
          <a:noFill/>
        </p:spPr>
        <p:txBody>
          <a:bodyPr wrap="square" rtlCol="0">
            <a:spAutoFit/>
          </a:bodyPr>
          <a:lstStyle/>
          <a:p>
            <a:pPr>
              <a:lnSpc>
                <a:spcPct val="150000"/>
              </a:lnSpc>
              <a:spcAft>
                <a:spcPts val="600"/>
              </a:spcAft>
            </a:pPr>
            <a:r>
              <a:rPr lang="en-US" altLang="ja-JP" sz="1600" dirty="0">
                <a:solidFill>
                  <a:schemeClr val="tx1">
                    <a:lumMod val="75000"/>
                    <a:lumOff val="25000"/>
                  </a:schemeClr>
                </a:solidFill>
                <a:latin typeface="+mn-ea"/>
              </a:rPr>
              <a:t>Victorian Responsible Gambling Foundation</a:t>
            </a:r>
            <a:r>
              <a:rPr lang="ja-JP" altLang="en-US" sz="1600" dirty="0">
                <a:solidFill>
                  <a:schemeClr val="tx1">
                    <a:lumMod val="75000"/>
                    <a:lumOff val="25000"/>
                  </a:schemeClr>
                </a:solidFill>
                <a:latin typeface="+mn-ea"/>
              </a:rPr>
              <a:t>：</a:t>
            </a:r>
            <a:r>
              <a:rPr lang="en-US" altLang="ja-JP" sz="1600" dirty="0">
                <a:solidFill>
                  <a:schemeClr val="tx1">
                    <a:lumMod val="75000"/>
                    <a:lumOff val="25000"/>
                  </a:schemeClr>
                </a:solidFill>
                <a:latin typeface="+mn-ea"/>
              </a:rPr>
              <a:t>Research Report 2017.11</a:t>
            </a:r>
          </a:p>
        </p:txBody>
      </p:sp>
    </p:spTree>
    <p:extLst>
      <p:ext uri="{BB962C8B-B14F-4D97-AF65-F5344CB8AC3E}">
        <p14:creationId xmlns:p14="http://schemas.microsoft.com/office/powerpoint/2010/main" val="273034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14</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744628"/>
          </a:xfrm>
          <a:prstGeom prst="rect">
            <a:avLst/>
          </a:prstGeom>
          <a:noFill/>
        </p:spPr>
        <p:txBody>
          <a:bodyPr wrap="square" rtlCol="0">
            <a:noAutofit/>
          </a:bodyPr>
          <a:lstStyle/>
          <a:p>
            <a:r>
              <a:rPr lang="ja-JP" altLang="en-US" sz="2300" dirty="0">
                <a:solidFill>
                  <a:srgbClr val="90D01C"/>
                </a:solidFill>
              </a:rPr>
              <a:t>（２）「カジノ反対」の論拠も全く紹介されていない。</a:t>
            </a:r>
          </a:p>
        </p:txBody>
      </p:sp>
      <p:pic>
        <p:nvPicPr>
          <p:cNvPr id="11" name="図 10">
            <a:extLst>
              <a:ext uri="{FF2B5EF4-FFF2-40B4-BE49-F238E27FC236}">
                <a16:creationId xmlns:a16="http://schemas.microsoft.com/office/drawing/2014/main" id="{6D5CE8FF-C197-47A4-B8B3-CC33D8DF1E84}"/>
              </a:ext>
            </a:extLst>
          </p:cNvPr>
          <p:cNvPicPr>
            <a:picLocks noChangeAspect="1"/>
          </p:cNvPicPr>
          <p:nvPr/>
        </p:nvPicPr>
        <p:blipFill>
          <a:blip r:embed="rId2"/>
          <a:stretch>
            <a:fillRect/>
          </a:stretch>
        </p:blipFill>
        <p:spPr>
          <a:xfrm>
            <a:off x="1930060" y="2655054"/>
            <a:ext cx="6364941" cy="4090438"/>
          </a:xfrm>
          <a:prstGeom prst="rect">
            <a:avLst/>
          </a:prstGeom>
        </p:spPr>
      </p:pic>
      <p:sp>
        <p:nvSpPr>
          <p:cNvPr id="9" name="テキスト ボックス 8">
            <a:extLst>
              <a:ext uri="{FF2B5EF4-FFF2-40B4-BE49-F238E27FC236}">
                <a16:creationId xmlns:a16="http://schemas.microsoft.com/office/drawing/2014/main" id="{57E5A0E9-53DE-42FC-B717-9E1FAE7EE15F}"/>
              </a:ext>
            </a:extLst>
          </p:cNvPr>
          <p:cNvSpPr txBox="1"/>
          <p:nvPr/>
        </p:nvSpPr>
        <p:spPr>
          <a:xfrm>
            <a:off x="962890" y="1681465"/>
            <a:ext cx="4267200" cy="464077"/>
          </a:xfrm>
          <a:prstGeom prst="rect">
            <a:avLst/>
          </a:prstGeom>
          <a:noFill/>
        </p:spPr>
        <p:txBody>
          <a:bodyPr wrap="square" rtlCol="0">
            <a:noAutofit/>
          </a:bodyPr>
          <a:lstStyle/>
          <a:p>
            <a:pPr algn="just"/>
            <a:r>
              <a:rPr lang="ja-JP" altLang="ja-JP" sz="2300" kern="100" dirty="0">
                <a:solidFill>
                  <a:schemeClr val="tx1">
                    <a:lumMod val="75000"/>
                    <a:lumOff val="2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rPr>
              <a:t>【私たち市民が示した論拠】</a:t>
            </a:r>
          </a:p>
        </p:txBody>
      </p:sp>
      <p:sp>
        <p:nvSpPr>
          <p:cNvPr id="7" name="正方形/長方形 6">
            <a:extLst>
              <a:ext uri="{FF2B5EF4-FFF2-40B4-BE49-F238E27FC236}">
                <a16:creationId xmlns:a16="http://schemas.microsoft.com/office/drawing/2014/main" id="{727B6051-8612-4C63-B6A4-F1C8B41C14B1}"/>
              </a:ext>
            </a:extLst>
          </p:cNvPr>
          <p:cNvSpPr/>
          <p:nvPr/>
        </p:nvSpPr>
        <p:spPr>
          <a:xfrm>
            <a:off x="1281953" y="2420469"/>
            <a:ext cx="7661157" cy="426588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C29510E-52D5-44C8-9184-E26A79C68218}"/>
              </a:ext>
            </a:extLst>
          </p:cNvPr>
          <p:cNvSpPr txBox="1"/>
          <p:nvPr/>
        </p:nvSpPr>
        <p:spPr>
          <a:xfrm>
            <a:off x="962890" y="2193048"/>
            <a:ext cx="6648145" cy="433611"/>
          </a:xfrm>
          <a:prstGeom prst="rect">
            <a:avLst/>
          </a:prstGeom>
          <a:solidFill>
            <a:schemeClr val="bg1"/>
          </a:solidFill>
        </p:spPr>
        <p:txBody>
          <a:bodyPr wrap="square" rtlCol="0">
            <a:noAutofit/>
          </a:bodyPr>
          <a:lstStyle/>
          <a:p>
            <a:r>
              <a:rPr lang="ja-JP" altLang="en-US" sz="2300" dirty="0">
                <a:solidFill>
                  <a:schemeClr val="tx1">
                    <a:lumMod val="75000"/>
                    <a:lumOff val="25000"/>
                  </a:schemeClr>
                </a:solidFill>
              </a:rPr>
              <a:t>ギャンブル依存症には、「治療」の手が届かない</a:t>
            </a:r>
          </a:p>
        </p:txBody>
      </p:sp>
    </p:spTree>
    <p:extLst>
      <p:ext uri="{BB962C8B-B14F-4D97-AF65-F5344CB8AC3E}">
        <p14:creationId xmlns:p14="http://schemas.microsoft.com/office/powerpoint/2010/main" val="3570483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15</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8444751" cy="744628"/>
          </a:xfrm>
          <a:prstGeom prst="rect">
            <a:avLst/>
          </a:prstGeom>
          <a:noFill/>
        </p:spPr>
        <p:txBody>
          <a:bodyPr wrap="square" rtlCol="0">
            <a:noAutofit/>
          </a:bodyPr>
          <a:lstStyle/>
          <a:p>
            <a:r>
              <a:rPr lang="ja-JP" altLang="en-US" sz="2300" dirty="0">
                <a:solidFill>
                  <a:srgbClr val="90D01C"/>
                </a:solidFill>
              </a:rPr>
              <a:t>（２）「カジノ反対」の論拠も全く紹介されていない。</a:t>
            </a:r>
          </a:p>
        </p:txBody>
      </p:sp>
      <p:sp>
        <p:nvSpPr>
          <p:cNvPr id="9" name="テキスト ボックス 8">
            <a:extLst>
              <a:ext uri="{FF2B5EF4-FFF2-40B4-BE49-F238E27FC236}">
                <a16:creationId xmlns:a16="http://schemas.microsoft.com/office/drawing/2014/main" id="{57E5A0E9-53DE-42FC-B717-9E1FAE7EE15F}"/>
              </a:ext>
            </a:extLst>
          </p:cNvPr>
          <p:cNvSpPr txBox="1"/>
          <p:nvPr/>
        </p:nvSpPr>
        <p:spPr>
          <a:xfrm>
            <a:off x="962890" y="1681465"/>
            <a:ext cx="4267200" cy="464077"/>
          </a:xfrm>
          <a:prstGeom prst="rect">
            <a:avLst/>
          </a:prstGeom>
          <a:noFill/>
        </p:spPr>
        <p:txBody>
          <a:bodyPr wrap="square" rtlCol="0">
            <a:noAutofit/>
          </a:bodyPr>
          <a:lstStyle/>
          <a:p>
            <a:pPr algn="just"/>
            <a:r>
              <a:rPr lang="ja-JP" altLang="ja-JP" sz="2300" kern="100" dirty="0">
                <a:solidFill>
                  <a:schemeClr val="tx1">
                    <a:lumMod val="75000"/>
                    <a:lumOff val="2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rPr>
              <a:t>【私たち市民が示した論拠】</a:t>
            </a:r>
          </a:p>
        </p:txBody>
      </p:sp>
      <p:sp>
        <p:nvSpPr>
          <p:cNvPr id="7" name="正方形/長方形 6">
            <a:extLst>
              <a:ext uri="{FF2B5EF4-FFF2-40B4-BE49-F238E27FC236}">
                <a16:creationId xmlns:a16="http://schemas.microsoft.com/office/drawing/2014/main" id="{727B6051-8612-4C63-B6A4-F1C8B41C14B1}"/>
              </a:ext>
            </a:extLst>
          </p:cNvPr>
          <p:cNvSpPr/>
          <p:nvPr/>
        </p:nvSpPr>
        <p:spPr>
          <a:xfrm>
            <a:off x="1281953" y="2420469"/>
            <a:ext cx="7661157" cy="426588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C29510E-52D5-44C8-9184-E26A79C68218}"/>
              </a:ext>
            </a:extLst>
          </p:cNvPr>
          <p:cNvSpPr txBox="1"/>
          <p:nvPr/>
        </p:nvSpPr>
        <p:spPr>
          <a:xfrm>
            <a:off x="962891" y="2193048"/>
            <a:ext cx="6714260" cy="433611"/>
          </a:xfrm>
          <a:prstGeom prst="rect">
            <a:avLst/>
          </a:prstGeom>
          <a:solidFill>
            <a:schemeClr val="bg1"/>
          </a:solidFill>
        </p:spPr>
        <p:txBody>
          <a:bodyPr wrap="square" rtlCol="0">
            <a:noAutofit/>
          </a:bodyPr>
          <a:lstStyle/>
          <a:p>
            <a:r>
              <a:rPr lang="ja-JP" altLang="en-US" sz="2300" dirty="0">
                <a:solidFill>
                  <a:schemeClr val="tx1">
                    <a:lumMod val="75000"/>
                    <a:lumOff val="25000"/>
                  </a:schemeClr>
                </a:solidFill>
              </a:rPr>
              <a:t>しかも「治療」の効果は限定的</a:t>
            </a:r>
          </a:p>
        </p:txBody>
      </p:sp>
      <p:pic>
        <p:nvPicPr>
          <p:cNvPr id="12" name="図 11">
            <a:extLst>
              <a:ext uri="{FF2B5EF4-FFF2-40B4-BE49-F238E27FC236}">
                <a16:creationId xmlns:a16="http://schemas.microsoft.com/office/drawing/2014/main" id="{1A36937A-DAD2-4E63-964D-6961BCA411F4}"/>
              </a:ext>
            </a:extLst>
          </p:cNvPr>
          <p:cNvPicPr>
            <a:picLocks noChangeAspect="1"/>
          </p:cNvPicPr>
          <p:nvPr/>
        </p:nvPicPr>
        <p:blipFill>
          <a:blip r:embed="rId2"/>
          <a:stretch>
            <a:fillRect/>
          </a:stretch>
        </p:blipFill>
        <p:spPr>
          <a:xfrm>
            <a:off x="1404019" y="4223963"/>
            <a:ext cx="3384941" cy="2462392"/>
          </a:xfrm>
          <a:prstGeom prst="rect">
            <a:avLst/>
          </a:prstGeom>
        </p:spPr>
      </p:pic>
      <p:sp>
        <p:nvSpPr>
          <p:cNvPr id="6" name="テキスト ボックス 5">
            <a:extLst>
              <a:ext uri="{FF2B5EF4-FFF2-40B4-BE49-F238E27FC236}">
                <a16:creationId xmlns:a16="http://schemas.microsoft.com/office/drawing/2014/main" id="{FEE5DB31-AC87-4812-AFE5-DE3F351075F0}"/>
              </a:ext>
            </a:extLst>
          </p:cNvPr>
          <p:cNvSpPr txBox="1"/>
          <p:nvPr/>
        </p:nvSpPr>
        <p:spPr>
          <a:xfrm>
            <a:off x="1377763" y="2805483"/>
            <a:ext cx="7413812" cy="2397195"/>
          </a:xfrm>
          <a:prstGeom prst="rect">
            <a:avLst/>
          </a:prstGeom>
          <a:noFill/>
        </p:spPr>
        <p:txBody>
          <a:bodyPr wrap="square" rtlCol="0">
            <a:spAutoFit/>
          </a:bodyPr>
          <a:lstStyle/>
          <a:p>
            <a:pPr>
              <a:lnSpc>
                <a:spcPct val="150000"/>
              </a:lnSpc>
              <a:spcAft>
                <a:spcPts val="600"/>
              </a:spcAft>
            </a:pPr>
            <a:r>
              <a:rPr lang="ja-JP" altLang="en-US" sz="2300" dirty="0">
                <a:solidFill>
                  <a:schemeClr val="tx1">
                    <a:lumMod val="75000"/>
                    <a:lumOff val="25000"/>
                  </a:schemeClr>
                </a:solidFill>
                <a:latin typeface="+mn-ea"/>
              </a:rPr>
              <a:t>「治療」を受けても、６割は</a:t>
            </a:r>
            <a:r>
              <a:rPr lang="en-US" altLang="ja-JP" sz="2300" dirty="0">
                <a:solidFill>
                  <a:schemeClr val="tx1">
                    <a:lumMod val="75000"/>
                    <a:lumOff val="25000"/>
                  </a:schemeClr>
                </a:solidFill>
                <a:latin typeface="+mn-ea"/>
              </a:rPr>
              <a:t>6</a:t>
            </a:r>
            <a:r>
              <a:rPr lang="ja-JP" altLang="en-US" sz="2300" dirty="0">
                <a:solidFill>
                  <a:schemeClr val="tx1">
                    <a:lumMod val="75000"/>
                    <a:lumOff val="25000"/>
                  </a:schemeClr>
                </a:solidFill>
                <a:latin typeface="+mn-ea"/>
              </a:rPr>
              <a:t>ヵ月以内で再発</a:t>
            </a:r>
            <a:endParaRPr lang="en-US" altLang="ja-JP" sz="2300" dirty="0">
              <a:solidFill>
                <a:schemeClr val="tx1">
                  <a:lumMod val="75000"/>
                  <a:lumOff val="25000"/>
                </a:schemeClr>
              </a:solidFill>
              <a:latin typeface="+mn-ea"/>
            </a:endParaRPr>
          </a:p>
          <a:p>
            <a:pPr>
              <a:lnSpc>
                <a:spcPct val="150000"/>
              </a:lnSpc>
              <a:spcAft>
                <a:spcPts val="600"/>
              </a:spcAft>
            </a:pPr>
            <a:r>
              <a:rPr lang="ja-JP" altLang="en-US" sz="2300" dirty="0">
                <a:solidFill>
                  <a:schemeClr val="tx1">
                    <a:lumMod val="75000"/>
                    <a:lumOff val="25000"/>
                  </a:schemeClr>
                </a:solidFill>
                <a:latin typeface="+mn-ea"/>
              </a:rPr>
              <a:t>　　　　　　　　　　　　　　（</a:t>
            </a:r>
            <a:r>
              <a:rPr lang="en-US" altLang="ja-JP" sz="2300" dirty="0">
                <a:solidFill>
                  <a:schemeClr val="tx1">
                    <a:lumMod val="75000"/>
                    <a:lumOff val="25000"/>
                  </a:schemeClr>
                </a:solidFill>
                <a:latin typeface="+mn-ea"/>
              </a:rPr>
              <a:t>20.1.11</a:t>
            </a:r>
            <a:r>
              <a:rPr lang="ja-JP" altLang="en-US" sz="2300" dirty="0">
                <a:solidFill>
                  <a:schemeClr val="tx1">
                    <a:lumMod val="75000"/>
                    <a:lumOff val="25000"/>
                  </a:schemeClr>
                </a:solidFill>
                <a:latin typeface="+mn-ea"/>
              </a:rPr>
              <a:t>朝日）</a:t>
            </a:r>
          </a:p>
          <a:p>
            <a:pPr>
              <a:lnSpc>
                <a:spcPct val="150000"/>
              </a:lnSpc>
              <a:spcAft>
                <a:spcPts val="600"/>
              </a:spcAft>
            </a:pPr>
            <a:r>
              <a:rPr lang="ja-JP" altLang="en-US" sz="2300" dirty="0">
                <a:solidFill>
                  <a:schemeClr val="tx1">
                    <a:lumMod val="75000"/>
                    <a:lumOff val="25000"/>
                  </a:schemeClr>
                </a:solidFill>
                <a:latin typeface="+mn-ea"/>
              </a:rPr>
              <a:t>　　　　　　　　　　　　　　入場規制が唯一の対策</a:t>
            </a:r>
          </a:p>
          <a:p>
            <a:pPr>
              <a:lnSpc>
                <a:spcPct val="150000"/>
              </a:lnSpc>
              <a:spcAft>
                <a:spcPts val="600"/>
              </a:spcAft>
            </a:pPr>
            <a:r>
              <a:rPr lang="ja-JP" altLang="en-US" sz="2300" dirty="0">
                <a:solidFill>
                  <a:schemeClr val="tx1">
                    <a:lumMod val="75000"/>
                    <a:lumOff val="25000"/>
                  </a:schemeClr>
                </a:solidFill>
                <a:latin typeface="+mn-ea"/>
              </a:rPr>
              <a:t>　　　　　　　　</a:t>
            </a:r>
            <a:endParaRPr kumimoji="1" lang="ja-JP" altLang="en-US" sz="2300" dirty="0">
              <a:solidFill>
                <a:schemeClr val="tx1">
                  <a:lumMod val="75000"/>
                  <a:lumOff val="25000"/>
                </a:schemeClr>
              </a:solidFill>
              <a:latin typeface="+mn-ea"/>
            </a:endParaRPr>
          </a:p>
        </p:txBody>
      </p:sp>
      <p:cxnSp>
        <p:nvCxnSpPr>
          <p:cNvPr id="11" name="直線矢印コネクタ 10">
            <a:extLst>
              <a:ext uri="{FF2B5EF4-FFF2-40B4-BE49-F238E27FC236}">
                <a16:creationId xmlns:a16="http://schemas.microsoft.com/office/drawing/2014/main" id="{9DE243BF-85C7-4EE4-AB43-AC7FC936D215}"/>
              </a:ext>
            </a:extLst>
          </p:cNvPr>
          <p:cNvCxnSpPr>
            <a:cxnSpLocks/>
          </p:cNvCxnSpPr>
          <p:nvPr/>
        </p:nvCxnSpPr>
        <p:spPr>
          <a:xfrm>
            <a:off x="4545106" y="4356846"/>
            <a:ext cx="905435" cy="0"/>
          </a:xfrm>
          <a:prstGeom prst="straightConnector1">
            <a:avLst/>
          </a:prstGeom>
          <a:ln w="19050">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602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16</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744628"/>
          </a:xfrm>
          <a:prstGeom prst="rect">
            <a:avLst/>
          </a:prstGeom>
          <a:noFill/>
        </p:spPr>
        <p:txBody>
          <a:bodyPr wrap="square" rtlCol="0">
            <a:noAutofit/>
          </a:bodyPr>
          <a:lstStyle/>
          <a:p>
            <a:r>
              <a:rPr lang="ja-JP" altLang="en-US" sz="2300" dirty="0">
                <a:solidFill>
                  <a:srgbClr val="90D01C"/>
                </a:solidFill>
              </a:rPr>
              <a:t>（２）「カジノ反対」の論拠も全く紹介されていない。</a:t>
            </a:r>
          </a:p>
        </p:txBody>
      </p:sp>
      <p:sp>
        <p:nvSpPr>
          <p:cNvPr id="9" name="テキスト ボックス 8">
            <a:extLst>
              <a:ext uri="{FF2B5EF4-FFF2-40B4-BE49-F238E27FC236}">
                <a16:creationId xmlns:a16="http://schemas.microsoft.com/office/drawing/2014/main" id="{57E5A0E9-53DE-42FC-B717-9E1FAE7EE15F}"/>
              </a:ext>
            </a:extLst>
          </p:cNvPr>
          <p:cNvSpPr txBox="1"/>
          <p:nvPr/>
        </p:nvSpPr>
        <p:spPr>
          <a:xfrm>
            <a:off x="962890" y="1681465"/>
            <a:ext cx="4267200" cy="464077"/>
          </a:xfrm>
          <a:prstGeom prst="rect">
            <a:avLst/>
          </a:prstGeom>
          <a:noFill/>
        </p:spPr>
        <p:txBody>
          <a:bodyPr wrap="square" rtlCol="0">
            <a:noAutofit/>
          </a:bodyPr>
          <a:lstStyle/>
          <a:p>
            <a:pPr algn="just"/>
            <a:r>
              <a:rPr lang="ja-JP" altLang="ja-JP" sz="2300" kern="100" dirty="0">
                <a:solidFill>
                  <a:schemeClr val="tx1">
                    <a:lumMod val="75000"/>
                    <a:lumOff val="25000"/>
                  </a:schemeClr>
                </a:solidFill>
                <a:effectLst/>
                <a:latin typeface="游ゴシック" panose="020B0400000000000000" pitchFamily="50" charset="-128"/>
                <a:ea typeface="游ゴシック" panose="020B0400000000000000" pitchFamily="50" charset="-128"/>
                <a:cs typeface="Times New Roman" panose="02020603050405020304" pitchFamily="18" charset="0"/>
              </a:rPr>
              <a:t>【私たち市民が示した論拠】</a:t>
            </a:r>
          </a:p>
        </p:txBody>
      </p:sp>
      <p:sp>
        <p:nvSpPr>
          <p:cNvPr id="7" name="正方形/長方形 6">
            <a:extLst>
              <a:ext uri="{FF2B5EF4-FFF2-40B4-BE49-F238E27FC236}">
                <a16:creationId xmlns:a16="http://schemas.microsoft.com/office/drawing/2014/main" id="{727B6051-8612-4C63-B6A4-F1C8B41C14B1}"/>
              </a:ext>
            </a:extLst>
          </p:cNvPr>
          <p:cNvSpPr/>
          <p:nvPr/>
        </p:nvSpPr>
        <p:spPr>
          <a:xfrm>
            <a:off x="1281953" y="2420469"/>
            <a:ext cx="7661157" cy="426588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C29510E-52D5-44C8-9184-E26A79C68218}"/>
              </a:ext>
            </a:extLst>
          </p:cNvPr>
          <p:cNvSpPr txBox="1"/>
          <p:nvPr/>
        </p:nvSpPr>
        <p:spPr>
          <a:xfrm>
            <a:off x="962891" y="2193048"/>
            <a:ext cx="5482733" cy="433611"/>
          </a:xfrm>
          <a:prstGeom prst="rect">
            <a:avLst/>
          </a:prstGeom>
          <a:solidFill>
            <a:schemeClr val="bg1"/>
          </a:solidFill>
        </p:spPr>
        <p:txBody>
          <a:bodyPr wrap="square" rtlCol="0">
            <a:noAutofit/>
          </a:bodyPr>
          <a:lstStyle/>
          <a:p>
            <a:r>
              <a:rPr lang="ja-JP" altLang="en-US" sz="2300" dirty="0">
                <a:solidFill>
                  <a:schemeClr val="tx1">
                    <a:lumMod val="75000"/>
                    <a:lumOff val="25000"/>
                  </a:schemeClr>
                </a:solidFill>
              </a:rPr>
              <a:t>「世界最高水準の入場規制」というウソ</a:t>
            </a:r>
          </a:p>
        </p:txBody>
      </p:sp>
      <p:sp>
        <p:nvSpPr>
          <p:cNvPr id="6" name="テキスト ボックス 5">
            <a:extLst>
              <a:ext uri="{FF2B5EF4-FFF2-40B4-BE49-F238E27FC236}">
                <a16:creationId xmlns:a16="http://schemas.microsoft.com/office/drawing/2014/main" id="{FEE5DB31-AC87-4812-AFE5-DE3F351075F0}"/>
              </a:ext>
            </a:extLst>
          </p:cNvPr>
          <p:cNvSpPr txBox="1"/>
          <p:nvPr/>
        </p:nvSpPr>
        <p:spPr>
          <a:xfrm>
            <a:off x="1667435" y="2769623"/>
            <a:ext cx="7124140" cy="3862596"/>
          </a:xfrm>
          <a:prstGeom prst="rect">
            <a:avLst/>
          </a:prstGeom>
          <a:noFill/>
        </p:spPr>
        <p:txBody>
          <a:bodyPr wrap="square" rtlCol="0">
            <a:spAutoFit/>
          </a:bodyPr>
          <a:lstStyle/>
          <a:p>
            <a:pPr>
              <a:spcAft>
                <a:spcPts val="600"/>
              </a:spcAft>
            </a:pPr>
            <a:r>
              <a:rPr lang="ja-JP" altLang="en-US" sz="2000" dirty="0">
                <a:solidFill>
                  <a:schemeClr val="tx1">
                    <a:lumMod val="75000"/>
                    <a:lumOff val="25000"/>
                  </a:schemeClr>
                </a:solidFill>
                <a:latin typeface="+mn-ea"/>
              </a:rPr>
              <a:t>わが国の「入場規制」</a:t>
            </a:r>
          </a:p>
          <a:p>
            <a:pPr>
              <a:spcAft>
                <a:spcPts val="600"/>
              </a:spcAft>
            </a:pPr>
            <a:r>
              <a:rPr lang="ja-JP" altLang="en-US" sz="2000" dirty="0">
                <a:solidFill>
                  <a:schemeClr val="tx1">
                    <a:lumMod val="75000"/>
                    <a:lumOff val="25000"/>
                  </a:schemeClr>
                </a:solidFill>
                <a:latin typeface="+mn-ea"/>
              </a:rPr>
              <a:t>・地元住民も一般も、４週間に１０回まで</a:t>
            </a:r>
          </a:p>
          <a:p>
            <a:pPr>
              <a:spcAft>
                <a:spcPts val="600"/>
              </a:spcAft>
            </a:pPr>
            <a:r>
              <a:rPr lang="ja-JP" altLang="en-US" sz="2000" dirty="0">
                <a:solidFill>
                  <a:schemeClr val="tx1">
                    <a:lumMod val="75000"/>
                    <a:lumOff val="25000"/>
                  </a:schemeClr>
                </a:solidFill>
                <a:latin typeface="+mn-ea"/>
              </a:rPr>
              <a:t>（年間１３０回まで）</a:t>
            </a:r>
            <a:r>
              <a:rPr lang="en-US" altLang="ja-JP" sz="2000" dirty="0">
                <a:solidFill>
                  <a:schemeClr val="tx1">
                    <a:lumMod val="75000"/>
                    <a:lumOff val="25000"/>
                  </a:schemeClr>
                </a:solidFill>
                <a:latin typeface="+mn-ea"/>
              </a:rPr>
              <a:t>OK</a:t>
            </a:r>
          </a:p>
          <a:p>
            <a:pPr>
              <a:spcAft>
                <a:spcPts val="600"/>
              </a:spcAft>
            </a:pPr>
            <a:r>
              <a:rPr lang="ja-JP" altLang="en-US" sz="2000" dirty="0">
                <a:solidFill>
                  <a:schemeClr val="tx1">
                    <a:lumMod val="75000"/>
                    <a:lumOff val="25000"/>
                  </a:schemeClr>
                </a:solidFill>
                <a:latin typeface="+mn-ea"/>
              </a:rPr>
              <a:t>・地元横浜市民にも特別の規制なし</a:t>
            </a:r>
          </a:p>
          <a:p>
            <a:pPr>
              <a:spcAft>
                <a:spcPts val="600"/>
              </a:spcAft>
            </a:pPr>
            <a:endParaRPr lang="en-US" altLang="ja-JP" sz="2000" dirty="0">
              <a:solidFill>
                <a:schemeClr val="tx1">
                  <a:lumMod val="75000"/>
                  <a:lumOff val="25000"/>
                </a:schemeClr>
              </a:solidFill>
              <a:latin typeface="+mn-ea"/>
            </a:endParaRPr>
          </a:p>
          <a:p>
            <a:pPr>
              <a:spcAft>
                <a:spcPts val="600"/>
              </a:spcAft>
            </a:pPr>
            <a:r>
              <a:rPr lang="ja-JP" altLang="en-US" sz="2000" dirty="0">
                <a:solidFill>
                  <a:schemeClr val="tx1">
                    <a:lumMod val="75000"/>
                    <a:lumOff val="25000"/>
                  </a:schemeClr>
                </a:solidFill>
                <a:latin typeface="+mn-ea"/>
              </a:rPr>
              <a:t>カンウォンランドの入場規制</a:t>
            </a:r>
          </a:p>
          <a:p>
            <a:pPr>
              <a:spcAft>
                <a:spcPts val="600"/>
              </a:spcAft>
            </a:pPr>
            <a:r>
              <a:rPr lang="ja-JP" altLang="en-US" sz="2000" dirty="0">
                <a:solidFill>
                  <a:schemeClr val="tx1">
                    <a:lumMod val="75000"/>
                    <a:lumOff val="25000"/>
                  </a:schemeClr>
                </a:solidFill>
                <a:latin typeface="+mn-ea"/>
              </a:rPr>
              <a:t>・一般客は１ヵ月１５回まで</a:t>
            </a:r>
          </a:p>
          <a:p>
            <a:pPr>
              <a:spcAft>
                <a:spcPts val="600"/>
              </a:spcAft>
            </a:pPr>
            <a:r>
              <a:rPr lang="ja-JP" altLang="en-US" sz="2000" dirty="0">
                <a:solidFill>
                  <a:schemeClr val="tx1">
                    <a:lumMod val="75000"/>
                    <a:lumOff val="25000"/>
                  </a:schemeClr>
                </a:solidFill>
                <a:latin typeface="+mn-ea"/>
              </a:rPr>
              <a:t>・ただし地元住民（出資自治体の住民約</a:t>
            </a:r>
            <a:r>
              <a:rPr lang="en-US" altLang="ja-JP" sz="2000" dirty="0">
                <a:solidFill>
                  <a:schemeClr val="tx1">
                    <a:lumMod val="75000"/>
                    <a:lumOff val="25000"/>
                  </a:schemeClr>
                </a:solidFill>
                <a:latin typeface="+mn-ea"/>
              </a:rPr>
              <a:t>20</a:t>
            </a:r>
            <a:r>
              <a:rPr lang="ja-JP" altLang="en-US" sz="2000" dirty="0">
                <a:solidFill>
                  <a:schemeClr val="tx1">
                    <a:lumMod val="75000"/>
                    <a:lumOff val="25000"/>
                  </a:schemeClr>
                </a:solidFill>
                <a:latin typeface="+mn-ea"/>
              </a:rPr>
              <a:t>万人）は</a:t>
            </a:r>
          </a:p>
          <a:p>
            <a:pPr>
              <a:spcAft>
                <a:spcPts val="600"/>
              </a:spcAft>
            </a:pPr>
            <a:r>
              <a:rPr lang="en-US" altLang="ja-JP" sz="2000" dirty="0">
                <a:solidFill>
                  <a:schemeClr val="tx1">
                    <a:lumMod val="75000"/>
                    <a:lumOff val="25000"/>
                  </a:schemeClr>
                </a:solidFill>
                <a:latin typeface="+mn-ea"/>
              </a:rPr>
              <a:t>1</a:t>
            </a:r>
            <a:r>
              <a:rPr lang="ja-JP" altLang="en-US" sz="2000" dirty="0">
                <a:solidFill>
                  <a:schemeClr val="tx1">
                    <a:lumMod val="75000"/>
                    <a:lumOff val="25000"/>
                  </a:schemeClr>
                </a:solidFill>
                <a:latin typeface="+mn-ea"/>
              </a:rPr>
              <a:t>ヵ月</a:t>
            </a:r>
            <a:r>
              <a:rPr lang="en-US" altLang="ja-JP" sz="2000" dirty="0">
                <a:solidFill>
                  <a:schemeClr val="tx1">
                    <a:lumMod val="75000"/>
                    <a:lumOff val="25000"/>
                  </a:schemeClr>
                </a:solidFill>
                <a:latin typeface="+mn-ea"/>
              </a:rPr>
              <a:t>1</a:t>
            </a:r>
            <a:r>
              <a:rPr lang="ja-JP" altLang="en-US" sz="2000" dirty="0">
                <a:solidFill>
                  <a:schemeClr val="tx1">
                    <a:lumMod val="75000"/>
                    <a:lumOff val="25000"/>
                  </a:schemeClr>
                </a:solidFill>
                <a:latin typeface="+mn-ea"/>
              </a:rPr>
              <a:t>回まで</a:t>
            </a:r>
          </a:p>
          <a:p>
            <a:pPr>
              <a:spcAft>
                <a:spcPts val="600"/>
              </a:spcAft>
            </a:pPr>
            <a:r>
              <a:rPr lang="ja-JP" altLang="en-US" sz="2000" dirty="0">
                <a:solidFill>
                  <a:schemeClr val="tx1">
                    <a:lumMod val="75000"/>
                    <a:lumOff val="25000"/>
                  </a:schemeClr>
                </a:solidFill>
                <a:latin typeface="+mn-ea"/>
              </a:rPr>
              <a:t>（→それでも前述のとおり利用者全体の約６割が中毒者）</a:t>
            </a:r>
            <a:endParaRPr kumimoji="1" lang="ja-JP" altLang="en-US" sz="2000" dirty="0">
              <a:solidFill>
                <a:schemeClr val="tx1">
                  <a:lumMod val="75000"/>
                  <a:lumOff val="25000"/>
                </a:schemeClr>
              </a:solidFill>
              <a:latin typeface="+mn-ea"/>
            </a:endParaRPr>
          </a:p>
        </p:txBody>
      </p:sp>
    </p:spTree>
    <p:extLst>
      <p:ext uri="{BB962C8B-B14F-4D97-AF65-F5344CB8AC3E}">
        <p14:creationId xmlns:p14="http://schemas.microsoft.com/office/powerpoint/2010/main" val="2237146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17</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1115188"/>
          </a:xfrm>
          <a:prstGeom prst="rect">
            <a:avLst/>
          </a:prstGeom>
          <a:noFill/>
        </p:spPr>
        <p:txBody>
          <a:bodyPr wrap="square" rtlCol="0">
            <a:noAutofit/>
          </a:bodyPr>
          <a:lstStyle/>
          <a:p>
            <a:r>
              <a:rPr lang="ja-JP" altLang="en-US" sz="2300" dirty="0">
                <a:solidFill>
                  <a:srgbClr val="90D01C"/>
                </a:solidFill>
                <a:latin typeface="+mn-ea"/>
              </a:rPr>
              <a:t>（３）住民投票条例を求める直接請求については、請求書の内容を</a:t>
            </a:r>
            <a:br>
              <a:rPr lang="en-US" altLang="ja-JP" sz="2300" dirty="0">
                <a:solidFill>
                  <a:srgbClr val="90D01C"/>
                </a:solidFill>
                <a:latin typeface="+mn-ea"/>
              </a:rPr>
            </a:br>
            <a:r>
              <a:rPr lang="ja-JP" altLang="en-US" sz="2300" dirty="0">
                <a:solidFill>
                  <a:srgbClr val="90D01C"/>
                </a:solidFill>
                <a:latin typeface="+mn-ea"/>
              </a:rPr>
              <a:t>　　　紹介せず、条例に反対する市長の意見書を全文掲載している</a:t>
            </a:r>
            <a:endParaRPr lang="en-US" altLang="ja-JP" sz="2300" dirty="0">
              <a:solidFill>
                <a:srgbClr val="90D01C"/>
              </a:solidFill>
              <a:latin typeface="+mn-ea"/>
            </a:endParaRPr>
          </a:p>
          <a:p>
            <a:r>
              <a:rPr lang="ja-JP" altLang="en-US" sz="2300" dirty="0">
                <a:solidFill>
                  <a:srgbClr val="90D01C"/>
                </a:solidFill>
                <a:latin typeface="+mn-ea"/>
              </a:rPr>
              <a:t>　　　（</a:t>
            </a:r>
            <a:r>
              <a:rPr lang="en-US" altLang="ja-JP" sz="2300" dirty="0">
                <a:solidFill>
                  <a:srgbClr val="90D01C"/>
                </a:solidFill>
                <a:latin typeface="+mn-ea"/>
              </a:rPr>
              <a:t>119~120</a:t>
            </a:r>
            <a:r>
              <a:rPr lang="ja-JP" altLang="en-US" sz="2300" dirty="0">
                <a:solidFill>
                  <a:srgbClr val="90D01C"/>
                </a:solidFill>
                <a:latin typeface="+mn-ea"/>
              </a:rPr>
              <a:t>頁）。</a:t>
            </a:r>
          </a:p>
        </p:txBody>
      </p:sp>
      <p:sp>
        <p:nvSpPr>
          <p:cNvPr id="9" name="テキスト ボックス 8">
            <a:extLst>
              <a:ext uri="{FF2B5EF4-FFF2-40B4-BE49-F238E27FC236}">
                <a16:creationId xmlns:a16="http://schemas.microsoft.com/office/drawing/2014/main" id="{57E5A0E9-53DE-42FC-B717-9E1FAE7EE15F}"/>
              </a:ext>
            </a:extLst>
          </p:cNvPr>
          <p:cNvSpPr txBox="1"/>
          <p:nvPr/>
        </p:nvSpPr>
        <p:spPr>
          <a:xfrm>
            <a:off x="977153" y="2529524"/>
            <a:ext cx="8693320" cy="3916102"/>
          </a:xfrm>
          <a:prstGeom prst="rect">
            <a:avLst/>
          </a:prstGeom>
          <a:noFill/>
        </p:spPr>
        <p:txBody>
          <a:bodyPr wrap="square" rtlCol="0">
            <a:noAutofit/>
          </a:bodyPr>
          <a:lstStyle/>
          <a:p>
            <a:pPr>
              <a:spcAft>
                <a:spcPts val="1200"/>
              </a:spcAft>
            </a:pPr>
            <a:r>
              <a:rPr lang="ja-JP" altLang="en-US" sz="2000" dirty="0">
                <a:solidFill>
                  <a:schemeClr val="tx1">
                    <a:lumMod val="75000"/>
                    <a:lumOff val="25000"/>
                  </a:schemeClr>
                </a:solidFill>
                <a:latin typeface="+mn-ea"/>
              </a:rPr>
              <a:t>意見書のポイントは、</a:t>
            </a:r>
          </a:p>
          <a:p>
            <a:pPr>
              <a:spcAft>
                <a:spcPts val="1200"/>
              </a:spcAft>
            </a:pPr>
            <a:r>
              <a:rPr lang="ja-JP" altLang="en-US" sz="2000" dirty="0">
                <a:solidFill>
                  <a:schemeClr val="tx1">
                    <a:lumMod val="75000"/>
                    <a:lumOff val="25000"/>
                  </a:schemeClr>
                </a:solidFill>
                <a:latin typeface="+mn-ea"/>
              </a:rPr>
              <a:t>①ＩＲ整備法では、民意を反映させる方法として公聴会以上のものを</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求めていない</a:t>
            </a:r>
          </a:p>
          <a:p>
            <a:pPr>
              <a:spcAft>
                <a:spcPts val="1200"/>
              </a:spcAft>
            </a:pPr>
            <a:r>
              <a:rPr lang="ja-JP" altLang="en-US" sz="2000" dirty="0">
                <a:solidFill>
                  <a:schemeClr val="tx1">
                    <a:lumMod val="75000"/>
                    <a:lumOff val="25000"/>
                  </a:schemeClr>
                </a:solidFill>
                <a:latin typeface="+mn-ea"/>
              </a:rPr>
              <a:t>②住民投票の実施は、議会におけるこれまでの議論の棚上げを意味する</a:t>
            </a:r>
            <a:endParaRPr lang="en-US" altLang="ja-JP" sz="2000" dirty="0">
              <a:solidFill>
                <a:schemeClr val="tx1">
                  <a:lumMod val="75000"/>
                  <a:lumOff val="25000"/>
                </a:schemeClr>
              </a:solidFill>
              <a:latin typeface="+mn-ea"/>
            </a:endParaRPr>
          </a:p>
          <a:p>
            <a:pPr>
              <a:spcAft>
                <a:spcPts val="1200"/>
              </a:spcAft>
            </a:pPr>
            <a:r>
              <a:rPr lang="ja-JP" altLang="en-US" sz="2000" dirty="0">
                <a:solidFill>
                  <a:schemeClr val="tx1">
                    <a:lumMod val="75000"/>
                    <a:lumOff val="25000"/>
                  </a:schemeClr>
                </a:solidFill>
                <a:latin typeface="+mn-ea"/>
              </a:rPr>
              <a:t>③今後は「市民の皆様に丁寧に説明を行う」ことと「議会における</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議論を基本として法定の手続きを着実に進める」ことが重要と考える、</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というもの。</a:t>
            </a:r>
          </a:p>
          <a:p>
            <a:pPr>
              <a:spcAft>
                <a:spcPts val="1200"/>
              </a:spcAft>
            </a:pPr>
            <a:r>
              <a:rPr lang="ja-JP" altLang="en-US" sz="2000" dirty="0">
                <a:solidFill>
                  <a:schemeClr val="tx1">
                    <a:lumMod val="75000"/>
                    <a:lumOff val="25000"/>
                  </a:schemeClr>
                </a:solidFill>
                <a:latin typeface="+mn-ea"/>
              </a:rPr>
              <a:t>「民意</a:t>
            </a:r>
            <a:r>
              <a:rPr lang="en-US" altLang="ja-JP" sz="2000" dirty="0">
                <a:solidFill>
                  <a:schemeClr val="tx1">
                    <a:lumMod val="75000"/>
                    <a:lumOff val="25000"/>
                  </a:schemeClr>
                </a:solidFill>
                <a:latin typeface="+mn-ea"/>
              </a:rPr>
              <a:t>｣</a:t>
            </a:r>
            <a:r>
              <a:rPr lang="ja-JP" altLang="en-US" sz="2000" dirty="0">
                <a:solidFill>
                  <a:schemeClr val="tx1">
                    <a:lumMod val="75000"/>
                    <a:lumOff val="25000"/>
                  </a:schemeClr>
                </a:solidFill>
                <a:latin typeface="+mn-ea"/>
              </a:rPr>
              <a:t>に対する、このようなスタンスの取り方こそが、</a:t>
            </a:r>
            <a:r>
              <a:rPr lang="en-US" altLang="ja-JP" sz="2000" dirty="0">
                <a:solidFill>
                  <a:schemeClr val="tx1">
                    <a:lumMod val="75000"/>
                    <a:lumOff val="25000"/>
                  </a:schemeClr>
                </a:solidFill>
                <a:latin typeface="+mn-ea"/>
              </a:rPr>
              <a:t>｢</a:t>
            </a:r>
            <a:r>
              <a:rPr lang="ja-JP" altLang="en-US" sz="2000" dirty="0">
                <a:solidFill>
                  <a:schemeClr val="tx1">
                    <a:lumMod val="75000"/>
                    <a:lumOff val="25000"/>
                  </a:schemeClr>
                </a:solidFill>
                <a:latin typeface="+mn-ea"/>
              </a:rPr>
              <a:t>横浜カジノ</a:t>
            </a:r>
            <a:r>
              <a:rPr lang="en-US" altLang="ja-JP" sz="2000" dirty="0">
                <a:solidFill>
                  <a:schemeClr val="tx1">
                    <a:lumMod val="75000"/>
                    <a:lumOff val="25000"/>
                  </a:schemeClr>
                </a:solidFill>
                <a:latin typeface="+mn-ea"/>
              </a:rPr>
              <a:t>｣</a:t>
            </a:r>
            <a:r>
              <a:rPr lang="ja-JP" altLang="en-US" sz="2000" dirty="0">
                <a:solidFill>
                  <a:schemeClr val="tx1">
                    <a:lumMod val="75000"/>
                    <a:lumOff val="25000"/>
                  </a:schemeClr>
                </a:solidFill>
                <a:latin typeface="+mn-ea"/>
              </a:rPr>
              <a:t>の</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敗因ではなかったか。</a:t>
            </a:r>
          </a:p>
        </p:txBody>
      </p:sp>
    </p:spTree>
    <p:extLst>
      <p:ext uri="{BB962C8B-B14F-4D97-AF65-F5344CB8AC3E}">
        <p14:creationId xmlns:p14="http://schemas.microsoft.com/office/powerpoint/2010/main" val="2506927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５</a:t>
            </a:r>
            <a:r>
              <a:rPr lang="en-US" altLang="ja-JP" sz="2300" b="1" dirty="0">
                <a:solidFill>
                  <a:schemeClr val="bg1"/>
                </a:solidFill>
              </a:rPr>
              <a:t>.</a:t>
            </a:r>
            <a:r>
              <a:rPr lang="ja-JP" altLang="en-US" sz="2300" b="1" dirty="0">
                <a:solidFill>
                  <a:schemeClr val="bg1"/>
                </a:solidFill>
              </a:rPr>
              <a:t>新型コロナによるＩＲのビジネスモデルへの影響が考慮されていない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18</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468253"/>
          </a:xfrm>
          <a:prstGeom prst="rect">
            <a:avLst/>
          </a:prstGeom>
          <a:noFill/>
        </p:spPr>
        <p:txBody>
          <a:bodyPr wrap="square" rtlCol="0">
            <a:noAutofit/>
          </a:bodyPr>
          <a:lstStyle/>
          <a:p>
            <a:r>
              <a:rPr lang="ja-JP" altLang="en-US" sz="2300" dirty="0">
                <a:solidFill>
                  <a:srgbClr val="90D01C"/>
                </a:solidFill>
              </a:rPr>
              <a:t>（１）新型コロナ流行後の質疑の中でも、お気楽な答弁ぶり</a:t>
            </a:r>
          </a:p>
        </p:txBody>
      </p:sp>
      <p:graphicFrame>
        <p:nvGraphicFramePr>
          <p:cNvPr id="6" name="表 6">
            <a:extLst>
              <a:ext uri="{FF2B5EF4-FFF2-40B4-BE49-F238E27FC236}">
                <a16:creationId xmlns:a16="http://schemas.microsoft.com/office/drawing/2014/main" id="{9745243E-1526-4736-99CB-E5A87E21B363}"/>
              </a:ext>
            </a:extLst>
          </p:cNvPr>
          <p:cNvGraphicFramePr>
            <a:graphicFrameLocks noGrp="1"/>
          </p:cNvGraphicFramePr>
          <p:nvPr>
            <p:extLst>
              <p:ext uri="{D42A27DB-BD31-4B8C-83A1-F6EECF244321}">
                <p14:modId xmlns:p14="http://schemas.microsoft.com/office/powerpoint/2010/main" val="3849489568"/>
              </p:ext>
            </p:extLst>
          </p:nvPr>
        </p:nvGraphicFramePr>
        <p:xfrm>
          <a:off x="987612" y="1870616"/>
          <a:ext cx="8604624" cy="3947478"/>
        </p:xfrm>
        <a:graphic>
          <a:graphicData uri="http://schemas.openxmlformats.org/drawingml/2006/table">
            <a:tbl>
              <a:tblPr firstRow="1" bandRow="1">
                <a:tableStyleId>{5C22544A-7EE6-4342-B048-85BDC9FD1C3A}</a:tableStyleId>
              </a:tblPr>
              <a:tblGrid>
                <a:gridCol w="688788">
                  <a:extLst>
                    <a:ext uri="{9D8B030D-6E8A-4147-A177-3AD203B41FA5}">
                      <a16:colId xmlns:a16="http://schemas.microsoft.com/office/drawing/2014/main" val="675902847"/>
                    </a:ext>
                  </a:extLst>
                </a:gridCol>
                <a:gridCol w="7915836">
                  <a:extLst>
                    <a:ext uri="{9D8B030D-6E8A-4147-A177-3AD203B41FA5}">
                      <a16:colId xmlns:a16="http://schemas.microsoft.com/office/drawing/2014/main" val="767866433"/>
                    </a:ext>
                  </a:extLst>
                </a:gridCol>
              </a:tblGrid>
              <a:tr h="501227">
                <a:tc gridSpan="2">
                  <a:txBody>
                    <a:bodyPr/>
                    <a:lstStyle/>
                    <a:p>
                      <a:pPr>
                        <a:spcBef>
                          <a:spcPts val="600"/>
                        </a:spcBef>
                        <a:spcAft>
                          <a:spcPts val="600"/>
                        </a:spcAft>
                      </a:pPr>
                      <a:r>
                        <a:rPr kumimoji="1" lang="en-US" altLang="ja-JP" sz="2000" b="0" kern="1200" dirty="0">
                          <a:solidFill>
                            <a:schemeClr val="tx1">
                              <a:lumMod val="75000"/>
                              <a:lumOff val="25000"/>
                            </a:schemeClr>
                          </a:solidFill>
                          <a:effectLst/>
                          <a:latin typeface="+mn-ea"/>
                          <a:ea typeface="+mn-ea"/>
                          <a:cs typeface="+mn-cs"/>
                        </a:rPr>
                        <a:t>2020</a:t>
                      </a:r>
                      <a:r>
                        <a:rPr kumimoji="1" lang="ja-JP" altLang="ja-JP" sz="2000" b="0" kern="1200" dirty="0">
                          <a:solidFill>
                            <a:schemeClr val="tx1">
                              <a:lumMod val="75000"/>
                              <a:lumOff val="25000"/>
                            </a:schemeClr>
                          </a:solidFill>
                          <a:effectLst/>
                          <a:latin typeface="+mn-ea"/>
                          <a:ea typeface="+mn-ea"/>
                          <a:cs typeface="+mn-cs"/>
                        </a:rPr>
                        <a:t>年</a:t>
                      </a:r>
                      <a:r>
                        <a:rPr kumimoji="1" lang="en-US" altLang="ja-JP" sz="2000" b="0" kern="1200" dirty="0">
                          <a:solidFill>
                            <a:schemeClr val="tx1">
                              <a:lumMod val="75000"/>
                              <a:lumOff val="25000"/>
                            </a:schemeClr>
                          </a:solidFill>
                          <a:effectLst/>
                          <a:latin typeface="+mn-ea"/>
                          <a:ea typeface="+mn-ea"/>
                          <a:cs typeface="+mn-cs"/>
                        </a:rPr>
                        <a:t>6</a:t>
                      </a:r>
                      <a:r>
                        <a:rPr kumimoji="1" lang="ja-JP" altLang="ja-JP" sz="2000" b="0" kern="1200" dirty="0">
                          <a:solidFill>
                            <a:schemeClr val="tx1">
                              <a:lumMod val="75000"/>
                              <a:lumOff val="25000"/>
                            </a:schemeClr>
                          </a:solidFill>
                          <a:effectLst/>
                          <a:latin typeface="+mn-ea"/>
                          <a:ea typeface="+mn-ea"/>
                          <a:cs typeface="+mn-cs"/>
                        </a:rPr>
                        <a:t>月定例会での質疑（</a:t>
                      </a:r>
                      <a:r>
                        <a:rPr kumimoji="1" lang="en-US" altLang="ja-JP" sz="2000" b="0" kern="1200" dirty="0">
                          <a:solidFill>
                            <a:schemeClr val="tx1">
                              <a:lumMod val="75000"/>
                              <a:lumOff val="25000"/>
                            </a:schemeClr>
                          </a:solidFill>
                          <a:effectLst/>
                          <a:latin typeface="+mn-ea"/>
                          <a:ea typeface="+mn-ea"/>
                          <a:cs typeface="+mn-cs"/>
                        </a:rPr>
                        <a:t>111</a:t>
                      </a:r>
                      <a:r>
                        <a:rPr kumimoji="1" lang="ja-JP" altLang="ja-JP" sz="2000" b="0" kern="1200" dirty="0">
                          <a:solidFill>
                            <a:schemeClr val="tx1">
                              <a:lumMod val="75000"/>
                              <a:lumOff val="25000"/>
                            </a:schemeClr>
                          </a:solidFill>
                          <a:effectLst/>
                          <a:latin typeface="+mn-ea"/>
                          <a:ea typeface="+mn-ea"/>
                          <a:cs typeface="+mn-cs"/>
                        </a:rPr>
                        <a:t>頁）</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b="0" dirty="0">
                        <a:solidFill>
                          <a:schemeClr val="tx1">
                            <a:lumMod val="75000"/>
                            <a:lumOff val="25000"/>
                          </a:schemeClr>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0377875"/>
                  </a:ext>
                </a:extLst>
              </a:tr>
              <a:tr h="1962015">
                <a:tc>
                  <a:txBody>
                    <a:bodyPr/>
                    <a:lstStyle/>
                    <a:p>
                      <a:pPr algn="r">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Ｑ</a:t>
                      </a:r>
                      <a:r>
                        <a:rPr kumimoji="1" lang="en-US" altLang="ja-JP" sz="2000" b="0" dirty="0">
                          <a:solidFill>
                            <a:schemeClr val="tx1">
                              <a:lumMod val="75000"/>
                              <a:lumOff val="25000"/>
                            </a:schemeClr>
                          </a:solidFill>
                          <a:latin typeface="+mn-ea"/>
                          <a:ea typeface="+mn-ea"/>
                        </a:rPr>
                        <a:t>.</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ja-JP" altLang="ja-JP" sz="2000" b="0" kern="1200" dirty="0">
                          <a:solidFill>
                            <a:schemeClr val="tx1">
                              <a:lumMod val="75000"/>
                              <a:lumOff val="25000"/>
                            </a:schemeClr>
                          </a:solidFill>
                          <a:effectLst/>
                          <a:latin typeface="+mn-ea"/>
                          <a:ea typeface="+mn-ea"/>
                          <a:cs typeface="+mn-cs"/>
                        </a:rPr>
                        <a:t>新型コロナの世界的流行の収束が見通せない中、不急不要の経済活動の停止で、真っ先に閉鎖の対象となったのがカジノです。今こそ、市民の声に応えて誘致を撤回するという責任ある決断を求めますが、いかがですか。</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2478894"/>
                  </a:ext>
                </a:extLst>
              </a:tr>
              <a:tr h="1484236">
                <a:tc>
                  <a:txBody>
                    <a:bodyPr/>
                    <a:lstStyle/>
                    <a:p>
                      <a:pPr algn="r">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Ａ</a:t>
                      </a:r>
                      <a:r>
                        <a:rPr kumimoji="1" lang="en-US" altLang="ja-JP" sz="2000" b="0" dirty="0">
                          <a:solidFill>
                            <a:schemeClr val="tx1">
                              <a:lumMod val="75000"/>
                              <a:lumOff val="25000"/>
                            </a:schemeClr>
                          </a:solidFill>
                          <a:latin typeface="+mn-ea"/>
                          <a:ea typeface="+mn-ea"/>
                        </a:rPr>
                        <a:t>.</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en-US" altLang="ja-JP" sz="2000" b="0" kern="1200" dirty="0">
                          <a:solidFill>
                            <a:schemeClr val="tx1">
                              <a:lumMod val="75000"/>
                              <a:lumOff val="25000"/>
                            </a:schemeClr>
                          </a:solidFill>
                          <a:effectLst/>
                          <a:latin typeface="+mn-ea"/>
                          <a:ea typeface="+mn-ea"/>
                          <a:cs typeface="+mn-cs"/>
                        </a:rPr>
                        <a:t>IR</a:t>
                      </a:r>
                      <a:r>
                        <a:rPr kumimoji="1" lang="ja-JP" altLang="ja-JP" sz="2000" b="0" kern="1200" dirty="0">
                          <a:solidFill>
                            <a:schemeClr val="tx1">
                              <a:lumMod val="75000"/>
                              <a:lumOff val="25000"/>
                            </a:schemeClr>
                          </a:solidFill>
                          <a:effectLst/>
                          <a:latin typeface="+mn-ea"/>
                          <a:ea typeface="+mn-ea"/>
                          <a:cs typeface="+mn-cs"/>
                        </a:rPr>
                        <a:t>は、</a:t>
                      </a:r>
                      <a:r>
                        <a:rPr kumimoji="1" lang="en-US" altLang="ja-JP" sz="2000" b="0" kern="1200" dirty="0">
                          <a:solidFill>
                            <a:schemeClr val="tx1">
                              <a:lumMod val="75000"/>
                              <a:lumOff val="25000"/>
                            </a:schemeClr>
                          </a:solidFill>
                          <a:effectLst/>
                          <a:latin typeface="+mn-ea"/>
                          <a:ea typeface="+mn-ea"/>
                          <a:cs typeface="+mn-cs"/>
                        </a:rPr>
                        <a:t>2020</a:t>
                      </a:r>
                      <a:r>
                        <a:rPr kumimoji="1" lang="ja-JP" altLang="ja-JP" sz="2000" b="0" kern="1200" dirty="0">
                          <a:solidFill>
                            <a:schemeClr val="tx1">
                              <a:lumMod val="75000"/>
                              <a:lumOff val="25000"/>
                            </a:schemeClr>
                          </a:solidFill>
                          <a:effectLst/>
                          <a:latin typeface="+mn-ea"/>
                          <a:ea typeface="+mn-ea"/>
                          <a:cs typeface="+mn-cs"/>
                        </a:rPr>
                        <a:t>年代後半の開業という、長期的な視点で現在事業に取り組んでいます。</a:t>
                      </a:r>
                      <a:r>
                        <a:rPr kumimoji="1" lang="ja-JP" altLang="ja-JP" sz="2000" b="1" kern="1200" dirty="0">
                          <a:solidFill>
                            <a:schemeClr val="tx1">
                              <a:lumMod val="75000"/>
                              <a:lumOff val="25000"/>
                            </a:schemeClr>
                          </a:solidFill>
                          <a:effectLst/>
                          <a:latin typeface="+mn-ea"/>
                          <a:ea typeface="+mn-ea"/>
                          <a:cs typeface="+mn-cs"/>
                        </a:rPr>
                        <a:t>コロナ収束後には横浜経済の復興・飛躍をけん引する起爆剤になる</a:t>
                      </a:r>
                      <a:r>
                        <a:rPr kumimoji="1" lang="ja-JP" altLang="ja-JP" sz="2000" b="0" kern="1200" dirty="0">
                          <a:solidFill>
                            <a:schemeClr val="tx1">
                              <a:lumMod val="75000"/>
                              <a:lumOff val="25000"/>
                            </a:schemeClr>
                          </a:solidFill>
                          <a:effectLst/>
                          <a:latin typeface="+mn-ea"/>
                          <a:ea typeface="+mn-ea"/>
                          <a:cs typeface="+mn-cs"/>
                        </a:rPr>
                        <a:t>と、考えています。</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903343"/>
                  </a:ext>
                </a:extLst>
              </a:tr>
            </a:tbl>
          </a:graphicData>
        </a:graphic>
      </p:graphicFrame>
    </p:spTree>
    <p:extLst>
      <p:ext uri="{BB962C8B-B14F-4D97-AF65-F5344CB8AC3E}">
        <p14:creationId xmlns:p14="http://schemas.microsoft.com/office/powerpoint/2010/main" val="268917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５</a:t>
            </a:r>
            <a:r>
              <a:rPr lang="en-US" altLang="ja-JP" sz="2300" b="1" dirty="0">
                <a:solidFill>
                  <a:schemeClr val="bg1"/>
                </a:solidFill>
              </a:rPr>
              <a:t>.</a:t>
            </a:r>
            <a:r>
              <a:rPr lang="ja-JP" altLang="en-US" sz="2300" b="1" dirty="0">
                <a:solidFill>
                  <a:schemeClr val="bg1"/>
                </a:solidFill>
              </a:rPr>
              <a:t>新型コロナによるＩＲのビジネスモデルへの影響が考慮されていない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19</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468253"/>
          </a:xfrm>
          <a:prstGeom prst="rect">
            <a:avLst/>
          </a:prstGeom>
          <a:noFill/>
        </p:spPr>
        <p:txBody>
          <a:bodyPr wrap="square" rtlCol="0">
            <a:noAutofit/>
          </a:bodyPr>
          <a:lstStyle/>
          <a:p>
            <a:r>
              <a:rPr lang="ja-JP" altLang="en-US" sz="2300" dirty="0">
                <a:solidFill>
                  <a:srgbClr val="90D01C"/>
                </a:solidFill>
              </a:rPr>
              <a:t>（１）新型コロナ流行後の質疑の中でも、お気楽な答弁ぶり</a:t>
            </a:r>
          </a:p>
        </p:txBody>
      </p:sp>
      <p:graphicFrame>
        <p:nvGraphicFramePr>
          <p:cNvPr id="6" name="表 6">
            <a:extLst>
              <a:ext uri="{FF2B5EF4-FFF2-40B4-BE49-F238E27FC236}">
                <a16:creationId xmlns:a16="http://schemas.microsoft.com/office/drawing/2014/main" id="{9745243E-1526-4736-99CB-E5A87E21B363}"/>
              </a:ext>
            </a:extLst>
          </p:cNvPr>
          <p:cNvGraphicFramePr>
            <a:graphicFrameLocks noGrp="1"/>
          </p:cNvGraphicFramePr>
          <p:nvPr>
            <p:extLst>
              <p:ext uri="{D42A27DB-BD31-4B8C-83A1-F6EECF244321}">
                <p14:modId xmlns:p14="http://schemas.microsoft.com/office/powerpoint/2010/main" val="875539359"/>
              </p:ext>
            </p:extLst>
          </p:nvPr>
        </p:nvGraphicFramePr>
        <p:xfrm>
          <a:off x="987612" y="1870614"/>
          <a:ext cx="8604624" cy="4225385"/>
        </p:xfrm>
        <a:graphic>
          <a:graphicData uri="http://schemas.openxmlformats.org/drawingml/2006/table">
            <a:tbl>
              <a:tblPr firstRow="1" bandRow="1">
                <a:tableStyleId>{5C22544A-7EE6-4342-B048-85BDC9FD1C3A}</a:tableStyleId>
              </a:tblPr>
              <a:tblGrid>
                <a:gridCol w="688788">
                  <a:extLst>
                    <a:ext uri="{9D8B030D-6E8A-4147-A177-3AD203B41FA5}">
                      <a16:colId xmlns:a16="http://schemas.microsoft.com/office/drawing/2014/main" val="675902847"/>
                    </a:ext>
                  </a:extLst>
                </a:gridCol>
                <a:gridCol w="7915836">
                  <a:extLst>
                    <a:ext uri="{9D8B030D-6E8A-4147-A177-3AD203B41FA5}">
                      <a16:colId xmlns:a16="http://schemas.microsoft.com/office/drawing/2014/main" val="767866433"/>
                    </a:ext>
                  </a:extLst>
                </a:gridCol>
              </a:tblGrid>
              <a:tr h="536515">
                <a:tc gridSpan="2">
                  <a:txBody>
                    <a:bodyPr/>
                    <a:lstStyle/>
                    <a:p>
                      <a:pPr>
                        <a:spcBef>
                          <a:spcPts val="600"/>
                        </a:spcBef>
                        <a:spcAft>
                          <a:spcPts val="600"/>
                        </a:spcAft>
                      </a:pPr>
                      <a:r>
                        <a:rPr kumimoji="1" lang="en-US" altLang="ja-JP" sz="2000" b="0" kern="1200" dirty="0">
                          <a:solidFill>
                            <a:schemeClr val="tx1">
                              <a:lumMod val="75000"/>
                              <a:lumOff val="25000"/>
                            </a:schemeClr>
                          </a:solidFill>
                          <a:effectLst/>
                          <a:latin typeface="+mn-ea"/>
                          <a:ea typeface="+mn-ea"/>
                          <a:cs typeface="+mn-cs"/>
                        </a:rPr>
                        <a:t>2021</a:t>
                      </a:r>
                      <a:r>
                        <a:rPr kumimoji="1" lang="ja-JP" altLang="ja-JP" sz="2000" b="0" kern="1200" dirty="0">
                          <a:solidFill>
                            <a:schemeClr val="tx1">
                              <a:lumMod val="75000"/>
                              <a:lumOff val="25000"/>
                            </a:schemeClr>
                          </a:solidFill>
                          <a:effectLst/>
                          <a:latin typeface="+mn-ea"/>
                          <a:ea typeface="+mn-ea"/>
                          <a:cs typeface="+mn-cs"/>
                        </a:rPr>
                        <a:t>年</a:t>
                      </a:r>
                      <a:r>
                        <a:rPr kumimoji="1" lang="en-US" altLang="ja-JP" sz="2000" b="0" kern="1200" dirty="0">
                          <a:solidFill>
                            <a:schemeClr val="tx1">
                              <a:lumMod val="75000"/>
                              <a:lumOff val="25000"/>
                            </a:schemeClr>
                          </a:solidFill>
                          <a:effectLst/>
                          <a:latin typeface="+mn-ea"/>
                          <a:ea typeface="+mn-ea"/>
                          <a:cs typeface="+mn-cs"/>
                        </a:rPr>
                        <a:t>6</a:t>
                      </a:r>
                      <a:r>
                        <a:rPr kumimoji="1" lang="ja-JP" altLang="ja-JP" sz="2000" b="0" kern="1200" dirty="0">
                          <a:solidFill>
                            <a:schemeClr val="tx1">
                              <a:lumMod val="75000"/>
                              <a:lumOff val="25000"/>
                            </a:schemeClr>
                          </a:solidFill>
                          <a:effectLst/>
                          <a:latin typeface="+mn-ea"/>
                          <a:ea typeface="+mn-ea"/>
                          <a:cs typeface="+mn-cs"/>
                        </a:rPr>
                        <a:t>月定例会での質疑（</a:t>
                      </a:r>
                      <a:r>
                        <a:rPr kumimoji="1" lang="en-US" altLang="ja-JP" sz="2000" b="0" kern="1200" dirty="0">
                          <a:solidFill>
                            <a:schemeClr val="tx1">
                              <a:lumMod val="75000"/>
                              <a:lumOff val="25000"/>
                            </a:schemeClr>
                          </a:solidFill>
                          <a:effectLst/>
                          <a:latin typeface="+mn-ea"/>
                          <a:ea typeface="+mn-ea"/>
                          <a:cs typeface="+mn-cs"/>
                        </a:rPr>
                        <a:t>115</a:t>
                      </a:r>
                      <a:r>
                        <a:rPr kumimoji="1" lang="ja-JP" altLang="ja-JP" sz="2000" b="0" kern="1200" dirty="0">
                          <a:solidFill>
                            <a:schemeClr val="tx1">
                              <a:lumMod val="75000"/>
                              <a:lumOff val="25000"/>
                            </a:schemeClr>
                          </a:solidFill>
                          <a:effectLst/>
                          <a:latin typeface="+mn-ea"/>
                          <a:ea typeface="+mn-ea"/>
                          <a:cs typeface="+mn-cs"/>
                        </a:rPr>
                        <a:t>頁）</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b="0" dirty="0">
                        <a:solidFill>
                          <a:schemeClr val="tx1">
                            <a:lumMod val="75000"/>
                            <a:lumOff val="25000"/>
                          </a:schemeClr>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0377875"/>
                  </a:ext>
                </a:extLst>
              </a:tr>
              <a:tr h="2100143">
                <a:tc>
                  <a:txBody>
                    <a:bodyPr/>
                    <a:lstStyle/>
                    <a:p>
                      <a:pPr algn="r">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Ｑ</a:t>
                      </a:r>
                      <a:r>
                        <a:rPr kumimoji="1" lang="en-US" altLang="ja-JP" sz="2000" b="0" dirty="0">
                          <a:solidFill>
                            <a:schemeClr val="tx1">
                              <a:lumMod val="75000"/>
                              <a:lumOff val="25000"/>
                            </a:schemeClr>
                          </a:solidFill>
                          <a:latin typeface="+mn-ea"/>
                          <a:ea typeface="+mn-ea"/>
                        </a:rPr>
                        <a:t>.</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ja-JP" altLang="en-US" sz="2000" b="0" kern="1200" dirty="0">
                          <a:solidFill>
                            <a:schemeClr val="tx1">
                              <a:lumMod val="75000"/>
                              <a:lumOff val="25000"/>
                            </a:schemeClr>
                          </a:solidFill>
                          <a:effectLst/>
                          <a:latin typeface="+mn-ea"/>
                          <a:ea typeface="+mn-ea"/>
                          <a:cs typeface="+mn-cs"/>
                        </a:rPr>
                        <a:t>ラスベガス・サンズ、ウィン・リゾーツ、ギャラクシーと有力な</a:t>
                      </a:r>
                      <a:br>
                        <a:rPr kumimoji="1" lang="en-US" altLang="ja-JP" sz="2000" b="0" kern="1200" dirty="0">
                          <a:solidFill>
                            <a:schemeClr val="tx1">
                              <a:lumMod val="75000"/>
                              <a:lumOff val="25000"/>
                            </a:schemeClr>
                          </a:solidFill>
                          <a:effectLst/>
                          <a:latin typeface="+mn-ea"/>
                          <a:ea typeface="+mn-ea"/>
                          <a:cs typeface="+mn-cs"/>
                        </a:rPr>
                      </a:br>
                      <a:r>
                        <a:rPr kumimoji="1" lang="en-US" altLang="ja-JP" sz="2000" b="0" kern="1200" dirty="0">
                          <a:solidFill>
                            <a:schemeClr val="tx1">
                              <a:lumMod val="75000"/>
                              <a:lumOff val="25000"/>
                            </a:schemeClr>
                          </a:solidFill>
                          <a:effectLst/>
                          <a:latin typeface="+mn-ea"/>
                          <a:ea typeface="+mn-ea"/>
                          <a:cs typeface="+mn-cs"/>
                        </a:rPr>
                        <a:t>3</a:t>
                      </a:r>
                      <a:r>
                        <a:rPr kumimoji="1" lang="ja-JP" altLang="en-US" sz="2000" b="0" kern="1200" dirty="0">
                          <a:solidFill>
                            <a:schemeClr val="tx1">
                              <a:lumMod val="75000"/>
                              <a:lumOff val="25000"/>
                            </a:schemeClr>
                          </a:solidFill>
                          <a:effectLst/>
                          <a:latin typeface="+mn-ea"/>
                          <a:ea typeface="+mn-ea"/>
                          <a:cs typeface="+mn-cs"/>
                        </a:rPr>
                        <a:t>社が撤退した事実を直視すれば、これまで市が市民に言ってきた増収効果が見込めるとは到底思えません。今こそ</a:t>
                      </a:r>
                      <a:r>
                        <a:rPr kumimoji="1" lang="en-US" altLang="ja-JP" sz="2000" b="0" kern="1200" dirty="0">
                          <a:solidFill>
                            <a:schemeClr val="tx1">
                              <a:lumMod val="75000"/>
                              <a:lumOff val="25000"/>
                            </a:schemeClr>
                          </a:solidFill>
                          <a:effectLst/>
                          <a:latin typeface="+mn-ea"/>
                          <a:ea typeface="+mn-ea"/>
                          <a:cs typeface="+mn-cs"/>
                        </a:rPr>
                        <a:t>IR</a:t>
                      </a:r>
                      <a:r>
                        <a:rPr kumimoji="1" lang="ja-JP" altLang="en-US" sz="2000" b="0" kern="1200" dirty="0">
                          <a:solidFill>
                            <a:schemeClr val="tx1">
                              <a:lumMod val="75000"/>
                              <a:lumOff val="25000"/>
                            </a:schemeClr>
                          </a:solidFill>
                          <a:effectLst/>
                          <a:latin typeface="+mn-ea"/>
                          <a:ea typeface="+mn-ea"/>
                          <a:cs typeface="+mn-cs"/>
                        </a:rPr>
                        <a:t>カジノ誘致を</a:t>
                      </a:r>
                      <a:br>
                        <a:rPr kumimoji="1" lang="en-US" altLang="ja-JP" sz="2000" b="0" kern="1200" dirty="0">
                          <a:solidFill>
                            <a:schemeClr val="tx1">
                              <a:lumMod val="75000"/>
                              <a:lumOff val="25000"/>
                            </a:schemeClr>
                          </a:solidFill>
                          <a:effectLst/>
                          <a:latin typeface="+mn-ea"/>
                          <a:ea typeface="+mn-ea"/>
                          <a:cs typeface="+mn-cs"/>
                        </a:rPr>
                      </a:br>
                      <a:r>
                        <a:rPr kumimoji="1" lang="ja-JP" altLang="en-US" sz="2000" b="0" kern="1200" dirty="0">
                          <a:solidFill>
                            <a:schemeClr val="tx1">
                              <a:lumMod val="75000"/>
                              <a:lumOff val="25000"/>
                            </a:schemeClr>
                          </a:solidFill>
                          <a:effectLst/>
                          <a:latin typeface="+mn-ea"/>
                          <a:ea typeface="+mn-ea"/>
                          <a:cs typeface="+mn-cs"/>
                        </a:rPr>
                        <a:t>撤回する決断のチャンスと考えます。いかがですか。</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2478894"/>
                  </a:ext>
                </a:extLst>
              </a:tr>
              <a:tr h="1588727">
                <a:tc>
                  <a:txBody>
                    <a:bodyPr/>
                    <a:lstStyle/>
                    <a:p>
                      <a:pPr algn="r">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Ａ</a:t>
                      </a:r>
                      <a:r>
                        <a:rPr kumimoji="1" lang="en-US" altLang="ja-JP" sz="2000" b="0" dirty="0">
                          <a:solidFill>
                            <a:schemeClr val="tx1">
                              <a:lumMod val="75000"/>
                              <a:lumOff val="25000"/>
                            </a:schemeClr>
                          </a:solidFill>
                          <a:latin typeface="+mn-ea"/>
                          <a:ea typeface="+mn-ea"/>
                        </a:rPr>
                        <a:t>.</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en-US" altLang="ja-JP" sz="2000" b="1" kern="1200" dirty="0">
                          <a:solidFill>
                            <a:schemeClr val="tx1">
                              <a:lumMod val="75000"/>
                              <a:lumOff val="25000"/>
                            </a:schemeClr>
                          </a:solidFill>
                          <a:effectLst/>
                          <a:latin typeface="+mn-ea"/>
                          <a:ea typeface="+mn-ea"/>
                          <a:cs typeface="+mn-cs"/>
                        </a:rPr>
                        <a:t>IR</a:t>
                      </a:r>
                      <a:r>
                        <a:rPr kumimoji="1" lang="ja-JP" altLang="en-US" sz="2000" b="1" kern="1200" dirty="0">
                          <a:solidFill>
                            <a:schemeClr val="tx1">
                              <a:lumMod val="75000"/>
                              <a:lumOff val="25000"/>
                            </a:schemeClr>
                          </a:solidFill>
                          <a:effectLst/>
                          <a:latin typeface="+mn-ea"/>
                          <a:ea typeface="+mn-ea"/>
                          <a:cs typeface="+mn-cs"/>
                        </a:rPr>
                        <a:t>の実現により、これまでにない規模の民間投資が期待されます。</a:t>
                      </a:r>
                      <a:r>
                        <a:rPr kumimoji="1" lang="ja-JP" altLang="en-US" sz="2000" b="0" kern="1200" dirty="0">
                          <a:solidFill>
                            <a:schemeClr val="tx1">
                              <a:lumMod val="75000"/>
                              <a:lumOff val="25000"/>
                            </a:schemeClr>
                          </a:solidFill>
                          <a:effectLst/>
                          <a:latin typeface="+mn-ea"/>
                          <a:ea typeface="+mn-ea"/>
                          <a:cs typeface="+mn-cs"/>
                        </a:rPr>
                        <a:t>将来にわたって市民の皆様の暮らしを守るために、</a:t>
                      </a:r>
                      <a:r>
                        <a:rPr kumimoji="1" lang="en-US" altLang="ja-JP" sz="2000" b="0" kern="1200" dirty="0">
                          <a:solidFill>
                            <a:schemeClr val="tx1">
                              <a:lumMod val="75000"/>
                              <a:lumOff val="25000"/>
                            </a:schemeClr>
                          </a:solidFill>
                          <a:effectLst/>
                          <a:latin typeface="+mn-ea"/>
                          <a:ea typeface="+mn-ea"/>
                          <a:cs typeface="+mn-cs"/>
                        </a:rPr>
                        <a:t>IR</a:t>
                      </a:r>
                      <a:r>
                        <a:rPr kumimoji="1" lang="ja-JP" altLang="en-US" sz="2000" b="0" kern="1200" dirty="0">
                          <a:solidFill>
                            <a:schemeClr val="tx1">
                              <a:lumMod val="75000"/>
                              <a:lumOff val="25000"/>
                            </a:schemeClr>
                          </a:solidFill>
                          <a:effectLst/>
                          <a:latin typeface="+mn-ea"/>
                          <a:ea typeface="+mn-ea"/>
                          <a:cs typeface="+mn-cs"/>
                        </a:rPr>
                        <a:t>の実現が必要であると考え、議決いただいた予算に基づき、事業を進めています。</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903343"/>
                  </a:ext>
                </a:extLst>
              </a:tr>
            </a:tbl>
          </a:graphicData>
        </a:graphic>
      </p:graphicFrame>
    </p:spTree>
    <p:extLst>
      <p:ext uri="{BB962C8B-B14F-4D97-AF65-F5344CB8AC3E}">
        <p14:creationId xmlns:p14="http://schemas.microsoft.com/office/powerpoint/2010/main" val="1241878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2</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51647" y="1125070"/>
            <a:ext cx="8032378" cy="4607859"/>
          </a:xfrm>
          <a:prstGeom prst="rect">
            <a:avLst/>
          </a:prstGeom>
          <a:noFill/>
        </p:spPr>
        <p:txBody>
          <a:bodyPr wrap="square" rtlCol="0">
            <a:noAutofit/>
          </a:bodyPr>
          <a:lstStyle/>
          <a:p>
            <a:pPr>
              <a:lnSpc>
                <a:spcPts val="6000"/>
              </a:lnSpc>
            </a:pPr>
            <a:r>
              <a:rPr lang="ja-JP" altLang="en-US" sz="3600" dirty="0">
                <a:solidFill>
                  <a:srgbClr val="90D01C"/>
                </a:solidFill>
              </a:rPr>
              <a:t>横浜市は</a:t>
            </a:r>
            <a:endParaRPr lang="en-US" altLang="ja-JP" sz="3600" dirty="0">
              <a:solidFill>
                <a:srgbClr val="90D01C"/>
              </a:solidFill>
            </a:endParaRPr>
          </a:p>
          <a:p>
            <a:pPr>
              <a:lnSpc>
                <a:spcPts val="6000"/>
              </a:lnSpc>
            </a:pPr>
            <a:r>
              <a:rPr lang="ja-JP" altLang="en-US" sz="3600" dirty="0">
                <a:solidFill>
                  <a:srgbClr val="CC0000"/>
                </a:solidFill>
              </a:rPr>
              <a:t>「横浜ＩＲの誘致に係る取組の振り</a:t>
            </a:r>
            <a:br>
              <a:rPr lang="en-US" altLang="ja-JP" sz="3600" dirty="0">
                <a:solidFill>
                  <a:srgbClr val="CC0000"/>
                </a:solidFill>
              </a:rPr>
            </a:br>
            <a:r>
              <a:rPr lang="ja-JP" altLang="en-US" sz="3600" dirty="0">
                <a:solidFill>
                  <a:srgbClr val="CC0000"/>
                </a:solidFill>
              </a:rPr>
              <a:t>　返り（案）中間報告」</a:t>
            </a:r>
            <a:endParaRPr lang="en-US" altLang="ja-JP" sz="3600" dirty="0">
              <a:solidFill>
                <a:srgbClr val="CC0000"/>
              </a:solidFill>
            </a:endParaRPr>
          </a:p>
          <a:p>
            <a:pPr algn="just">
              <a:lnSpc>
                <a:spcPts val="6000"/>
              </a:lnSpc>
            </a:pPr>
            <a:r>
              <a:rPr lang="ja-JP" altLang="en-US" sz="3600" dirty="0">
                <a:solidFill>
                  <a:srgbClr val="90D01C"/>
                </a:solidFill>
              </a:rPr>
              <a:t>を</a:t>
            </a:r>
            <a:r>
              <a:rPr lang="en-US" altLang="ja-JP" sz="3600" dirty="0">
                <a:solidFill>
                  <a:srgbClr val="90D01C"/>
                </a:solidFill>
                <a:latin typeface="+mn-ea"/>
              </a:rPr>
              <a:t>2020</a:t>
            </a:r>
            <a:r>
              <a:rPr lang="ja-JP" altLang="en-US" sz="3600" dirty="0">
                <a:solidFill>
                  <a:srgbClr val="90D01C"/>
                </a:solidFill>
                <a:latin typeface="+mn-ea"/>
              </a:rPr>
              <a:t>年</a:t>
            </a:r>
            <a:r>
              <a:rPr lang="en-US" altLang="ja-JP" sz="3600" dirty="0">
                <a:solidFill>
                  <a:srgbClr val="90D01C"/>
                </a:solidFill>
                <a:latin typeface="+mn-ea"/>
              </a:rPr>
              <a:t>2</a:t>
            </a:r>
            <a:r>
              <a:rPr lang="ja-JP" altLang="en-US" sz="3600" dirty="0">
                <a:solidFill>
                  <a:srgbClr val="90D01C"/>
                </a:solidFill>
              </a:rPr>
              <a:t>月に公表した。</a:t>
            </a:r>
            <a:endParaRPr lang="en-US" altLang="ja-JP" sz="3600" dirty="0">
              <a:solidFill>
                <a:srgbClr val="90D01C"/>
              </a:solidFill>
            </a:endParaRPr>
          </a:p>
          <a:p>
            <a:pPr algn="just">
              <a:lnSpc>
                <a:spcPts val="6000"/>
              </a:lnSpc>
            </a:pPr>
            <a:r>
              <a:rPr lang="ja-JP" altLang="en-US" sz="3600" dirty="0">
                <a:solidFill>
                  <a:srgbClr val="90D01C"/>
                </a:solidFill>
              </a:rPr>
              <a:t>その内容を検討して意見を述べる責任が私たちにもある。</a:t>
            </a:r>
          </a:p>
        </p:txBody>
      </p:sp>
    </p:spTree>
    <p:extLst>
      <p:ext uri="{BB962C8B-B14F-4D97-AF65-F5344CB8AC3E}">
        <p14:creationId xmlns:p14="http://schemas.microsoft.com/office/powerpoint/2010/main" val="118975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５</a:t>
            </a:r>
            <a:r>
              <a:rPr lang="en-US" altLang="ja-JP" sz="2300" b="1" dirty="0">
                <a:solidFill>
                  <a:schemeClr val="bg1"/>
                </a:solidFill>
              </a:rPr>
              <a:t>.</a:t>
            </a:r>
            <a:r>
              <a:rPr lang="ja-JP" altLang="en-US" sz="2300" b="1" dirty="0">
                <a:solidFill>
                  <a:schemeClr val="bg1"/>
                </a:solidFill>
              </a:rPr>
              <a:t>新型コロナによるＩＲのビジネスモデルへの影響が考慮されていない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20</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837640"/>
          </a:xfrm>
          <a:prstGeom prst="rect">
            <a:avLst/>
          </a:prstGeom>
          <a:noFill/>
        </p:spPr>
        <p:txBody>
          <a:bodyPr wrap="square" rtlCol="0">
            <a:noAutofit/>
          </a:bodyPr>
          <a:lstStyle/>
          <a:p>
            <a:r>
              <a:rPr lang="ja-JP" altLang="en-US" sz="2300" dirty="0">
                <a:solidFill>
                  <a:srgbClr val="90D01C"/>
                </a:solidFill>
              </a:rPr>
              <a:t>（２）パンデミックが収束しても、流行前のＩＲのビジネスモデルが</a:t>
            </a:r>
            <a:endParaRPr lang="en-US" altLang="ja-JP" sz="2300" dirty="0">
              <a:solidFill>
                <a:srgbClr val="90D01C"/>
              </a:solidFill>
            </a:endParaRPr>
          </a:p>
          <a:p>
            <a:r>
              <a:rPr lang="ja-JP" altLang="en-US" sz="2300" dirty="0">
                <a:solidFill>
                  <a:srgbClr val="90D01C"/>
                </a:solidFill>
              </a:rPr>
              <a:t>　　　　　　　　　　　　　　　　　　　　　　復活するわけではない</a:t>
            </a:r>
          </a:p>
        </p:txBody>
      </p:sp>
      <p:sp>
        <p:nvSpPr>
          <p:cNvPr id="7" name="テキスト ボックス 6">
            <a:extLst>
              <a:ext uri="{FF2B5EF4-FFF2-40B4-BE49-F238E27FC236}">
                <a16:creationId xmlns:a16="http://schemas.microsoft.com/office/drawing/2014/main" id="{176B7A2D-06ED-4A6B-A1AC-2788495ADC9C}"/>
              </a:ext>
            </a:extLst>
          </p:cNvPr>
          <p:cNvSpPr txBox="1"/>
          <p:nvPr/>
        </p:nvSpPr>
        <p:spPr>
          <a:xfrm>
            <a:off x="977153" y="2160494"/>
            <a:ext cx="8856474" cy="4401673"/>
          </a:xfrm>
          <a:prstGeom prst="rect">
            <a:avLst/>
          </a:prstGeom>
          <a:noFill/>
        </p:spPr>
        <p:txBody>
          <a:bodyPr wrap="square" rtlCol="0">
            <a:noAutofit/>
          </a:bodyPr>
          <a:lstStyle/>
          <a:p>
            <a:pPr>
              <a:spcAft>
                <a:spcPts val="1800"/>
              </a:spcAft>
            </a:pPr>
            <a:r>
              <a:rPr lang="ja-JP" altLang="en-US" sz="2000" dirty="0">
                <a:solidFill>
                  <a:schemeClr val="tx1">
                    <a:lumMod val="75000"/>
                    <a:lumOff val="25000"/>
                  </a:schemeClr>
                </a:solidFill>
                <a:latin typeface="+mn-ea"/>
              </a:rPr>
              <a:t>①リアルカジノに代わってオンラインカジノが登場している</a:t>
            </a:r>
          </a:p>
          <a:p>
            <a:pPr>
              <a:spcAft>
                <a:spcPts val="1800"/>
              </a:spcAft>
            </a:pPr>
            <a:r>
              <a:rPr lang="ja-JP" altLang="en-US" sz="2000" dirty="0">
                <a:solidFill>
                  <a:schemeClr val="tx1">
                    <a:lumMod val="75000"/>
                    <a:lumOff val="25000"/>
                  </a:schemeClr>
                </a:solidFill>
                <a:latin typeface="+mn-ea"/>
              </a:rPr>
              <a:t>　日本は、米国、ドイツに次ぐ「オンラインカジノ大国」</a:t>
            </a:r>
            <a:r>
              <a:rPr lang="ja-JP" altLang="en-US" sz="1400" dirty="0">
                <a:solidFill>
                  <a:schemeClr val="tx1">
                    <a:lumMod val="75000"/>
                    <a:lumOff val="25000"/>
                  </a:schemeClr>
                </a:solidFill>
                <a:latin typeface="+mn-ea"/>
              </a:rPr>
              <a:t>（</a:t>
            </a:r>
            <a:r>
              <a:rPr lang="en-US" altLang="ja-JP" sz="1400" dirty="0">
                <a:solidFill>
                  <a:schemeClr val="tx1">
                    <a:lumMod val="75000"/>
                    <a:lumOff val="25000"/>
                  </a:schemeClr>
                </a:solidFill>
                <a:latin typeface="+mn-ea"/>
              </a:rPr>
              <a:t>2021.12.20</a:t>
            </a:r>
            <a:r>
              <a:rPr lang="ja-JP" altLang="en-US" sz="1400" dirty="0">
                <a:solidFill>
                  <a:schemeClr val="tx1">
                    <a:lumMod val="75000"/>
                    <a:lumOff val="25000"/>
                  </a:schemeClr>
                </a:solidFill>
                <a:latin typeface="+mn-ea"/>
              </a:rPr>
              <a:t>日経新聞）</a:t>
            </a:r>
          </a:p>
          <a:p>
            <a:pPr>
              <a:spcAft>
                <a:spcPts val="1800"/>
              </a:spcAft>
            </a:pPr>
            <a:r>
              <a:rPr lang="ja-JP" altLang="en-US" sz="2000" dirty="0">
                <a:solidFill>
                  <a:schemeClr val="tx1">
                    <a:lumMod val="75000"/>
                    <a:lumOff val="25000"/>
                  </a:schemeClr>
                </a:solidFill>
                <a:latin typeface="+mn-ea"/>
              </a:rPr>
              <a:t>　・</a:t>
            </a:r>
            <a:r>
              <a:rPr lang="en-US" altLang="ja-JP" sz="2000" dirty="0">
                <a:solidFill>
                  <a:schemeClr val="tx1">
                    <a:lumMod val="75000"/>
                    <a:lumOff val="25000"/>
                  </a:schemeClr>
                </a:solidFill>
                <a:latin typeface="+mn-ea"/>
              </a:rPr>
              <a:t>2021</a:t>
            </a:r>
            <a:r>
              <a:rPr lang="ja-JP" altLang="en-US" sz="2000" dirty="0">
                <a:solidFill>
                  <a:schemeClr val="tx1">
                    <a:lumMod val="75000"/>
                    <a:lumOff val="25000"/>
                  </a:schemeClr>
                </a:solidFill>
                <a:latin typeface="+mn-ea"/>
              </a:rPr>
              <a:t>年</a:t>
            </a:r>
            <a:r>
              <a:rPr lang="en-US" altLang="ja-JP" sz="2000" dirty="0">
                <a:solidFill>
                  <a:schemeClr val="tx1">
                    <a:lumMod val="75000"/>
                    <a:lumOff val="25000"/>
                  </a:schemeClr>
                </a:solidFill>
                <a:latin typeface="+mn-ea"/>
              </a:rPr>
              <a:t>9</a:t>
            </a:r>
            <a:r>
              <a:rPr lang="ja-JP" altLang="en-US" sz="2000" dirty="0">
                <a:solidFill>
                  <a:schemeClr val="tx1">
                    <a:lumMod val="75000"/>
                    <a:lumOff val="25000"/>
                  </a:schemeClr>
                </a:solidFill>
                <a:latin typeface="+mn-ea"/>
              </a:rPr>
              <a:t>月の月間アクセス数は</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米国　　</a:t>
            </a:r>
            <a:r>
              <a:rPr lang="en-US" altLang="ja-JP" sz="2000" dirty="0">
                <a:solidFill>
                  <a:schemeClr val="tx1">
                    <a:lumMod val="75000"/>
                    <a:lumOff val="25000"/>
                  </a:schemeClr>
                </a:solidFill>
                <a:latin typeface="+mn-ea"/>
              </a:rPr>
              <a:t>2</a:t>
            </a:r>
            <a:r>
              <a:rPr lang="ja-JP" altLang="en-US" sz="1600" dirty="0">
                <a:solidFill>
                  <a:schemeClr val="tx1">
                    <a:lumMod val="75000"/>
                    <a:lumOff val="25000"/>
                  </a:schemeClr>
                </a:solidFill>
                <a:latin typeface="+mn-ea"/>
              </a:rPr>
              <a:t>億</a:t>
            </a:r>
            <a:r>
              <a:rPr lang="en-US" altLang="ja-JP" sz="2000" dirty="0">
                <a:solidFill>
                  <a:schemeClr val="tx1">
                    <a:lumMod val="75000"/>
                    <a:lumOff val="25000"/>
                  </a:schemeClr>
                </a:solidFill>
                <a:latin typeface="+mn-ea"/>
              </a:rPr>
              <a:t>5800</a:t>
            </a:r>
            <a:r>
              <a:rPr lang="ja-JP" altLang="en-US" sz="1600" dirty="0">
                <a:solidFill>
                  <a:schemeClr val="tx1">
                    <a:lumMod val="75000"/>
                    <a:lumOff val="25000"/>
                  </a:schemeClr>
                </a:solidFill>
                <a:latin typeface="+mn-ea"/>
              </a:rPr>
              <a:t>万回</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ドイツ　</a:t>
            </a:r>
            <a:r>
              <a:rPr lang="en-US" altLang="ja-JP" sz="2000" dirty="0">
                <a:solidFill>
                  <a:schemeClr val="tx1">
                    <a:lumMod val="75000"/>
                    <a:lumOff val="25000"/>
                  </a:schemeClr>
                </a:solidFill>
                <a:latin typeface="+mn-ea"/>
              </a:rPr>
              <a:t>1</a:t>
            </a:r>
            <a:r>
              <a:rPr lang="ja-JP" altLang="en-US" sz="1600" dirty="0">
                <a:solidFill>
                  <a:schemeClr val="tx1">
                    <a:lumMod val="75000"/>
                    <a:lumOff val="25000"/>
                  </a:schemeClr>
                </a:solidFill>
                <a:latin typeface="+mn-ea"/>
              </a:rPr>
              <a:t>億</a:t>
            </a:r>
            <a:r>
              <a:rPr lang="en-US" altLang="ja-JP" sz="2000" dirty="0">
                <a:solidFill>
                  <a:schemeClr val="tx1">
                    <a:lumMod val="75000"/>
                    <a:lumOff val="25000"/>
                  </a:schemeClr>
                </a:solidFill>
                <a:latin typeface="+mn-ea"/>
              </a:rPr>
              <a:t>0400</a:t>
            </a:r>
            <a:r>
              <a:rPr lang="ja-JP" altLang="en-US" sz="1600" dirty="0">
                <a:solidFill>
                  <a:schemeClr val="tx1">
                    <a:lumMod val="75000"/>
                    <a:lumOff val="25000"/>
                  </a:schemeClr>
                </a:solidFill>
                <a:latin typeface="+mn-ea"/>
              </a:rPr>
              <a:t>万回</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日本  　　</a:t>
            </a:r>
            <a:r>
              <a:rPr lang="ja-JP" altLang="en-US" sz="1600" dirty="0">
                <a:solidFill>
                  <a:schemeClr val="tx1">
                    <a:lumMod val="75000"/>
                    <a:lumOff val="25000"/>
                  </a:schemeClr>
                </a:solidFill>
                <a:latin typeface="+mn-ea"/>
              </a:rPr>
              <a:t>　</a:t>
            </a:r>
            <a:r>
              <a:rPr lang="en-US" altLang="ja-JP" sz="2000" dirty="0">
                <a:solidFill>
                  <a:schemeClr val="tx1">
                    <a:lumMod val="75000"/>
                    <a:lumOff val="25000"/>
                  </a:schemeClr>
                </a:solidFill>
                <a:latin typeface="+mn-ea"/>
              </a:rPr>
              <a:t>8300</a:t>
            </a:r>
            <a:r>
              <a:rPr lang="ja-JP" altLang="en-US" sz="1600" dirty="0">
                <a:solidFill>
                  <a:schemeClr val="tx1">
                    <a:lumMod val="75000"/>
                    <a:lumOff val="25000"/>
                  </a:schemeClr>
                </a:solidFill>
                <a:latin typeface="+mn-ea"/>
              </a:rPr>
              <a:t>万回</a:t>
            </a:r>
            <a:endParaRPr lang="ja-JP" altLang="en-US" sz="2000" dirty="0">
              <a:solidFill>
                <a:schemeClr val="tx1">
                  <a:lumMod val="75000"/>
                  <a:lumOff val="25000"/>
                </a:schemeClr>
              </a:solidFill>
              <a:latin typeface="+mn-ea"/>
            </a:endParaRPr>
          </a:p>
          <a:p>
            <a:pPr>
              <a:spcAft>
                <a:spcPts val="1800"/>
              </a:spcAft>
            </a:pPr>
            <a:r>
              <a:rPr lang="ja-JP" altLang="en-US" sz="2000" dirty="0">
                <a:solidFill>
                  <a:schemeClr val="tx1">
                    <a:lumMod val="75000"/>
                    <a:lumOff val="25000"/>
                  </a:schemeClr>
                </a:solidFill>
                <a:latin typeface="+mn-ea"/>
              </a:rPr>
              <a:t>　・</a:t>
            </a:r>
            <a:r>
              <a:rPr lang="en-US" altLang="ja-JP" sz="2000" b="1" dirty="0">
                <a:solidFill>
                  <a:schemeClr val="tx1">
                    <a:lumMod val="75000"/>
                    <a:lumOff val="25000"/>
                  </a:schemeClr>
                </a:solidFill>
                <a:latin typeface="+mn-ea"/>
              </a:rPr>
              <a:t>3</a:t>
            </a:r>
            <a:r>
              <a:rPr lang="ja-JP" altLang="en-US" sz="2000" b="1" dirty="0">
                <a:solidFill>
                  <a:schemeClr val="tx1">
                    <a:lumMod val="75000"/>
                    <a:lumOff val="25000"/>
                  </a:schemeClr>
                </a:solidFill>
                <a:latin typeface="+mn-ea"/>
              </a:rPr>
              <a:t>年前と比べて約</a:t>
            </a:r>
            <a:r>
              <a:rPr lang="en-US" altLang="ja-JP" sz="2000" b="1" dirty="0">
                <a:solidFill>
                  <a:schemeClr val="tx1">
                    <a:lumMod val="75000"/>
                    <a:lumOff val="25000"/>
                  </a:schemeClr>
                </a:solidFill>
                <a:latin typeface="+mn-ea"/>
              </a:rPr>
              <a:t>100</a:t>
            </a:r>
            <a:r>
              <a:rPr lang="ja-JP" altLang="en-US" sz="2000" b="1" dirty="0">
                <a:solidFill>
                  <a:schemeClr val="tx1">
                    <a:lumMod val="75000"/>
                    <a:lumOff val="25000"/>
                  </a:schemeClr>
                </a:solidFill>
                <a:latin typeface="+mn-ea"/>
              </a:rPr>
              <a:t>倍</a:t>
            </a:r>
            <a:r>
              <a:rPr lang="ja-JP" altLang="en-US" sz="2000" dirty="0">
                <a:solidFill>
                  <a:schemeClr val="tx1">
                    <a:lumMod val="75000"/>
                    <a:lumOff val="25000"/>
                  </a:schemeClr>
                </a:solidFill>
                <a:latin typeface="+mn-ea"/>
              </a:rPr>
              <a:t>。</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スマホなどモバイル端末からの</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アクセスが</a:t>
            </a:r>
            <a:r>
              <a:rPr lang="en-US" altLang="ja-JP" sz="2000" dirty="0">
                <a:solidFill>
                  <a:schemeClr val="tx1">
                    <a:lumMod val="75000"/>
                    <a:lumOff val="25000"/>
                  </a:schemeClr>
                </a:solidFill>
                <a:latin typeface="+mn-ea"/>
              </a:rPr>
              <a:t>67</a:t>
            </a:r>
            <a:r>
              <a:rPr lang="ja-JP" altLang="en-US" sz="2000" dirty="0">
                <a:solidFill>
                  <a:schemeClr val="tx1">
                    <a:lumMod val="75000"/>
                    <a:lumOff val="25000"/>
                  </a:schemeClr>
                </a:solidFill>
                <a:latin typeface="+mn-ea"/>
              </a:rPr>
              <a:t>％</a:t>
            </a:r>
          </a:p>
        </p:txBody>
      </p:sp>
      <p:pic>
        <p:nvPicPr>
          <p:cNvPr id="8" name="図 7">
            <a:extLst>
              <a:ext uri="{FF2B5EF4-FFF2-40B4-BE49-F238E27FC236}">
                <a16:creationId xmlns:a16="http://schemas.microsoft.com/office/drawing/2014/main" id="{A31CFB55-AFBC-4409-B56B-DE6BFAC3960C}"/>
              </a:ext>
            </a:extLst>
          </p:cNvPr>
          <p:cNvPicPr>
            <a:picLocks noChangeAspect="1"/>
          </p:cNvPicPr>
          <p:nvPr/>
        </p:nvPicPr>
        <p:blipFill>
          <a:blip r:embed="rId2"/>
          <a:stretch>
            <a:fillRect/>
          </a:stretch>
        </p:blipFill>
        <p:spPr>
          <a:xfrm>
            <a:off x="5596217" y="3636596"/>
            <a:ext cx="3747949" cy="2172540"/>
          </a:xfrm>
          <a:prstGeom prst="rect">
            <a:avLst/>
          </a:prstGeom>
        </p:spPr>
      </p:pic>
      <p:sp>
        <p:nvSpPr>
          <p:cNvPr id="9" name="テキスト ボックス 8">
            <a:extLst>
              <a:ext uri="{FF2B5EF4-FFF2-40B4-BE49-F238E27FC236}">
                <a16:creationId xmlns:a16="http://schemas.microsoft.com/office/drawing/2014/main" id="{B8A1BD6F-5C07-4E2E-9B4A-8F40DFB5A21B}"/>
              </a:ext>
            </a:extLst>
          </p:cNvPr>
          <p:cNvSpPr txBox="1"/>
          <p:nvPr/>
        </p:nvSpPr>
        <p:spPr>
          <a:xfrm>
            <a:off x="7655203" y="5809136"/>
            <a:ext cx="2178424" cy="461665"/>
          </a:xfrm>
          <a:prstGeom prst="rect">
            <a:avLst/>
          </a:prstGeom>
          <a:noFill/>
        </p:spPr>
        <p:txBody>
          <a:bodyPr wrap="square" rtlCol="0">
            <a:spAutoFit/>
          </a:bodyPr>
          <a:lstStyle/>
          <a:p>
            <a:r>
              <a:rPr lang="ja-JP" altLang="en-US" sz="1200" dirty="0">
                <a:solidFill>
                  <a:schemeClr val="tx1">
                    <a:lumMod val="75000"/>
                    <a:lumOff val="25000"/>
                  </a:schemeClr>
                </a:solidFill>
                <a:latin typeface="+mn-ea"/>
              </a:rPr>
              <a:t>（</a:t>
            </a:r>
            <a:r>
              <a:rPr lang="en-US" altLang="ja-JP" sz="1200" dirty="0">
                <a:solidFill>
                  <a:schemeClr val="tx1">
                    <a:lumMod val="75000"/>
                    <a:lumOff val="25000"/>
                  </a:schemeClr>
                </a:solidFill>
                <a:latin typeface="+mn-ea"/>
              </a:rPr>
              <a:t>2021.12.20</a:t>
            </a:r>
            <a:r>
              <a:rPr lang="ja-JP" altLang="en-US" sz="1200" dirty="0">
                <a:solidFill>
                  <a:schemeClr val="tx1">
                    <a:lumMod val="75000"/>
                    <a:lumOff val="25000"/>
                  </a:schemeClr>
                </a:solidFill>
                <a:latin typeface="+mn-ea"/>
              </a:rPr>
              <a:t>日経新聞）</a:t>
            </a:r>
          </a:p>
          <a:p>
            <a:endParaRPr kumimoji="1" lang="ja-JP" altLang="en-US" sz="1200" dirty="0">
              <a:solidFill>
                <a:schemeClr val="tx1">
                  <a:lumMod val="75000"/>
                  <a:lumOff val="25000"/>
                </a:schemeClr>
              </a:solidFill>
            </a:endParaRPr>
          </a:p>
        </p:txBody>
      </p:sp>
    </p:spTree>
    <p:extLst>
      <p:ext uri="{BB962C8B-B14F-4D97-AF65-F5344CB8AC3E}">
        <p14:creationId xmlns:p14="http://schemas.microsoft.com/office/powerpoint/2010/main" val="2825958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５</a:t>
            </a:r>
            <a:r>
              <a:rPr lang="en-US" altLang="ja-JP" sz="2300" b="1" dirty="0">
                <a:solidFill>
                  <a:schemeClr val="bg1"/>
                </a:solidFill>
              </a:rPr>
              <a:t>.</a:t>
            </a:r>
            <a:r>
              <a:rPr lang="ja-JP" altLang="en-US" sz="2300" b="1" dirty="0">
                <a:solidFill>
                  <a:schemeClr val="bg1"/>
                </a:solidFill>
              </a:rPr>
              <a:t>新型コロナによるＩＲのビジネスモデルへの影響が考慮されていない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21</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837640"/>
          </a:xfrm>
          <a:prstGeom prst="rect">
            <a:avLst/>
          </a:prstGeom>
          <a:noFill/>
        </p:spPr>
        <p:txBody>
          <a:bodyPr wrap="square" rtlCol="0">
            <a:noAutofit/>
          </a:bodyPr>
          <a:lstStyle/>
          <a:p>
            <a:r>
              <a:rPr lang="ja-JP" altLang="en-US" sz="2300" dirty="0">
                <a:solidFill>
                  <a:srgbClr val="90D01C"/>
                </a:solidFill>
              </a:rPr>
              <a:t>（２）パンデミックが収束しても、流行前のＩＲのビジネスモデルが</a:t>
            </a:r>
            <a:endParaRPr lang="en-US" altLang="ja-JP" sz="2300" dirty="0">
              <a:solidFill>
                <a:srgbClr val="90D01C"/>
              </a:solidFill>
            </a:endParaRPr>
          </a:p>
          <a:p>
            <a:r>
              <a:rPr lang="ja-JP" altLang="en-US" sz="2300" dirty="0">
                <a:solidFill>
                  <a:srgbClr val="90D01C"/>
                </a:solidFill>
              </a:rPr>
              <a:t>　　　　　　　　　　　　　　　　　　　　　　復活するわけではない</a:t>
            </a:r>
          </a:p>
        </p:txBody>
      </p:sp>
      <p:sp>
        <p:nvSpPr>
          <p:cNvPr id="7" name="テキスト ボックス 6">
            <a:extLst>
              <a:ext uri="{FF2B5EF4-FFF2-40B4-BE49-F238E27FC236}">
                <a16:creationId xmlns:a16="http://schemas.microsoft.com/office/drawing/2014/main" id="{176B7A2D-06ED-4A6B-A1AC-2788495ADC9C}"/>
              </a:ext>
            </a:extLst>
          </p:cNvPr>
          <p:cNvSpPr txBox="1"/>
          <p:nvPr/>
        </p:nvSpPr>
        <p:spPr>
          <a:xfrm>
            <a:off x="977153" y="2133600"/>
            <a:ext cx="8693320" cy="4401673"/>
          </a:xfrm>
          <a:prstGeom prst="rect">
            <a:avLst/>
          </a:prstGeom>
          <a:noFill/>
        </p:spPr>
        <p:txBody>
          <a:bodyPr wrap="square" rtlCol="0">
            <a:noAutofit/>
          </a:bodyPr>
          <a:lstStyle/>
          <a:p>
            <a:pPr>
              <a:lnSpc>
                <a:spcPct val="150000"/>
              </a:lnSpc>
              <a:spcAft>
                <a:spcPts val="1800"/>
              </a:spcAft>
            </a:pPr>
            <a:r>
              <a:rPr lang="ja-JP" altLang="en-US" sz="2000" dirty="0">
                <a:solidFill>
                  <a:schemeClr val="tx1">
                    <a:lumMod val="75000"/>
                    <a:lumOff val="25000"/>
                  </a:schemeClr>
                </a:solidFill>
                <a:latin typeface="+mn-ea"/>
              </a:rPr>
              <a:t>②</a:t>
            </a:r>
            <a:r>
              <a:rPr lang="en-US" altLang="ja-JP" sz="2000" dirty="0">
                <a:solidFill>
                  <a:schemeClr val="tx1">
                    <a:lumMod val="75000"/>
                    <a:lumOff val="25000"/>
                  </a:schemeClr>
                </a:solidFill>
                <a:latin typeface="+mn-ea"/>
              </a:rPr>
              <a:t>IR</a:t>
            </a:r>
            <a:r>
              <a:rPr lang="ja-JP" altLang="en-US" sz="2000" dirty="0">
                <a:solidFill>
                  <a:schemeClr val="tx1">
                    <a:lumMod val="75000"/>
                    <a:lumOff val="25000"/>
                  </a:schemeClr>
                </a:solidFill>
                <a:latin typeface="+mn-ea"/>
              </a:rPr>
              <a:t>の集客装置としての</a:t>
            </a:r>
            <a:r>
              <a:rPr lang="en-US" altLang="ja-JP" sz="2000" dirty="0">
                <a:solidFill>
                  <a:schemeClr val="tx1">
                    <a:lumMod val="75000"/>
                    <a:lumOff val="25000"/>
                  </a:schemeClr>
                </a:solidFill>
                <a:latin typeface="+mn-ea"/>
              </a:rPr>
              <a:t>MICE</a:t>
            </a:r>
            <a:r>
              <a:rPr lang="ja-JP" altLang="en-US" sz="2000" dirty="0">
                <a:solidFill>
                  <a:schemeClr val="tx1">
                    <a:lumMod val="75000"/>
                    <a:lumOff val="25000"/>
                  </a:schemeClr>
                </a:solidFill>
                <a:latin typeface="+mn-ea"/>
              </a:rPr>
              <a:t>（国際会議や展示会）も、リアル</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とオンラインの併用が標準化しており、「リアル」の規模は</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縮小する。カジノの売り上げも当然減少する。</a:t>
            </a:r>
          </a:p>
          <a:p>
            <a:pPr>
              <a:lnSpc>
                <a:spcPct val="150000"/>
              </a:lnSpc>
              <a:spcAft>
                <a:spcPts val="1800"/>
              </a:spcAft>
            </a:pPr>
            <a:r>
              <a:rPr lang="ja-JP" altLang="en-US" sz="2000" dirty="0">
                <a:solidFill>
                  <a:schemeClr val="tx1">
                    <a:lumMod val="75000"/>
                    <a:lumOff val="25000"/>
                  </a:schemeClr>
                </a:solidFill>
                <a:latin typeface="+mn-ea"/>
              </a:rPr>
              <a:t>③中国当局のジャンケット規制のため、</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富裕層がカジノで遊ばなくなった</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（米国の格付け会社は、コロナ収束後の</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マカオのカジノ収入を</a:t>
            </a:r>
            <a:r>
              <a:rPr lang="en-US" altLang="ja-JP" sz="2000" dirty="0">
                <a:solidFill>
                  <a:schemeClr val="tx1">
                    <a:lumMod val="75000"/>
                    <a:lumOff val="25000"/>
                  </a:schemeClr>
                </a:solidFill>
                <a:latin typeface="+mn-ea"/>
              </a:rPr>
              <a:t>19</a:t>
            </a:r>
            <a:r>
              <a:rPr lang="ja-JP" altLang="en-US" sz="2000" dirty="0">
                <a:solidFill>
                  <a:schemeClr val="tx1">
                    <a:lumMod val="75000"/>
                    <a:lumOff val="25000"/>
                  </a:schemeClr>
                </a:solidFill>
                <a:latin typeface="+mn-ea"/>
              </a:rPr>
              <a:t>年の</a:t>
            </a:r>
            <a:r>
              <a:rPr lang="en-US" altLang="ja-JP" sz="2000" dirty="0">
                <a:solidFill>
                  <a:schemeClr val="tx1">
                    <a:lumMod val="75000"/>
                    <a:lumOff val="25000"/>
                  </a:schemeClr>
                </a:solidFill>
                <a:latin typeface="+mn-ea"/>
              </a:rPr>
              <a:t>30</a:t>
            </a:r>
            <a:r>
              <a:rPr lang="ja-JP" altLang="en-US" sz="2000" dirty="0">
                <a:solidFill>
                  <a:schemeClr val="tx1">
                    <a:lumMod val="75000"/>
                    <a:lumOff val="25000"/>
                  </a:schemeClr>
                </a:solidFill>
                <a:latin typeface="+mn-ea"/>
              </a:rPr>
              <a:t>～</a:t>
            </a:r>
            <a:r>
              <a:rPr lang="en-US" altLang="ja-JP" sz="2000" dirty="0">
                <a:solidFill>
                  <a:schemeClr val="tx1">
                    <a:lumMod val="75000"/>
                    <a:lumOff val="25000"/>
                  </a:schemeClr>
                </a:solidFill>
                <a:latin typeface="+mn-ea"/>
              </a:rPr>
              <a:t>40</a:t>
            </a:r>
            <a:r>
              <a:rPr lang="ja-JP" altLang="en-US" sz="2000" dirty="0">
                <a:solidFill>
                  <a:schemeClr val="tx1">
                    <a:lumMod val="75000"/>
                    <a:lumOff val="25000"/>
                  </a:schemeClr>
                </a:solidFill>
                <a:latin typeface="+mn-ea"/>
              </a:rPr>
              <a:t>％と</a:t>
            </a:r>
            <a:br>
              <a:rPr lang="en-US" altLang="ja-JP" sz="2000" dirty="0">
                <a:solidFill>
                  <a:schemeClr val="tx1">
                    <a:lumMod val="75000"/>
                    <a:lumOff val="25000"/>
                  </a:schemeClr>
                </a:solidFill>
                <a:latin typeface="+mn-ea"/>
              </a:rPr>
            </a:br>
            <a:r>
              <a:rPr lang="ja-JP" altLang="en-US" sz="2000" dirty="0">
                <a:solidFill>
                  <a:schemeClr val="tx1">
                    <a:lumMod val="75000"/>
                    <a:lumOff val="25000"/>
                  </a:schemeClr>
                </a:solidFill>
                <a:latin typeface="+mn-ea"/>
              </a:rPr>
              <a:t>　予想。</a:t>
            </a:r>
            <a:r>
              <a:rPr lang="en-US" altLang="ja-JP" sz="2000" dirty="0">
                <a:solidFill>
                  <a:schemeClr val="tx1">
                    <a:lumMod val="75000"/>
                    <a:lumOff val="25000"/>
                  </a:schemeClr>
                </a:solidFill>
                <a:latin typeface="+mn-ea"/>
              </a:rPr>
              <a:t>2022.2.19</a:t>
            </a:r>
            <a:r>
              <a:rPr lang="ja-JP" altLang="en-US" sz="2000" dirty="0">
                <a:solidFill>
                  <a:schemeClr val="tx1">
                    <a:lumMod val="75000"/>
                    <a:lumOff val="25000"/>
                  </a:schemeClr>
                </a:solidFill>
                <a:latin typeface="+mn-ea"/>
              </a:rPr>
              <a:t>日経新聞）</a:t>
            </a:r>
          </a:p>
          <a:p>
            <a:pPr>
              <a:lnSpc>
                <a:spcPct val="150000"/>
              </a:lnSpc>
              <a:spcAft>
                <a:spcPts val="1800"/>
              </a:spcAft>
            </a:pPr>
            <a:endParaRPr lang="ja-JP" altLang="en-US" sz="2000" dirty="0">
              <a:solidFill>
                <a:schemeClr val="tx1">
                  <a:lumMod val="75000"/>
                  <a:lumOff val="25000"/>
                </a:schemeClr>
              </a:solidFill>
              <a:latin typeface="+mn-ea"/>
            </a:endParaRPr>
          </a:p>
        </p:txBody>
      </p:sp>
      <p:pic>
        <p:nvPicPr>
          <p:cNvPr id="8" name="図 7">
            <a:extLst>
              <a:ext uri="{FF2B5EF4-FFF2-40B4-BE49-F238E27FC236}">
                <a16:creationId xmlns:a16="http://schemas.microsoft.com/office/drawing/2014/main" id="{F56262B9-E790-43FC-99EF-96667C1C8F1B}"/>
              </a:ext>
            </a:extLst>
          </p:cNvPr>
          <p:cNvPicPr>
            <a:picLocks noChangeAspect="1"/>
          </p:cNvPicPr>
          <p:nvPr/>
        </p:nvPicPr>
        <p:blipFill>
          <a:blip r:embed="rId2"/>
          <a:stretch>
            <a:fillRect/>
          </a:stretch>
        </p:blipFill>
        <p:spPr>
          <a:xfrm>
            <a:off x="6512879" y="3649038"/>
            <a:ext cx="2980743" cy="2796588"/>
          </a:xfrm>
          <a:prstGeom prst="rect">
            <a:avLst/>
          </a:prstGeom>
        </p:spPr>
      </p:pic>
      <p:sp>
        <p:nvSpPr>
          <p:cNvPr id="9" name="テキスト ボックス 8">
            <a:extLst>
              <a:ext uri="{FF2B5EF4-FFF2-40B4-BE49-F238E27FC236}">
                <a16:creationId xmlns:a16="http://schemas.microsoft.com/office/drawing/2014/main" id="{6199D385-FBB2-4DA7-A407-DE216D826E49}"/>
              </a:ext>
            </a:extLst>
          </p:cNvPr>
          <p:cNvSpPr txBox="1"/>
          <p:nvPr/>
        </p:nvSpPr>
        <p:spPr>
          <a:xfrm>
            <a:off x="7839635" y="6396335"/>
            <a:ext cx="2178424" cy="461665"/>
          </a:xfrm>
          <a:prstGeom prst="rect">
            <a:avLst/>
          </a:prstGeom>
          <a:noFill/>
        </p:spPr>
        <p:txBody>
          <a:bodyPr wrap="square" rtlCol="0">
            <a:spAutoFit/>
          </a:bodyPr>
          <a:lstStyle/>
          <a:p>
            <a:r>
              <a:rPr lang="ja-JP" altLang="en-US" sz="1200" dirty="0">
                <a:solidFill>
                  <a:schemeClr val="tx1">
                    <a:lumMod val="75000"/>
                    <a:lumOff val="25000"/>
                  </a:schemeClr>
                </a:solidFill>
                <a:latin typeface="+mn-ea"/>
              </a:rPr>
              <a:t>（</a:t>
            </a:r>
            <a:r>
              <a:rPr lang="en-US" altLang="ja-JP" sz="1200" dirty="0">
                <a:solidFill>
                  <a:schemeClr val="tx1">
                    <a:lumMod val="75000"/>
                    <a:lumOff val="25000"/>
                  </a:schemeClr>
                </a:solidFill>
                <a:latin typeface="+mn-ea"/>
              </a:rPr>
              <a:t>2022.2.19</a:t>
            </a:r>
            <a:r>
              <a:rPr lang="ja-JP" altLang="en-US" sz="1200" dirty="0">
                <a:solidFill>
                  <a:schemeClr val="tx1">
                    <a:lumMod val="75000"/>
                    <a:lumOff val="25000"/>
                  </a:schemeClr>
                </a:solidFill>
                <a:latin typeface="+mn-ea"/>
              </a:rPr>
              <a:t>日経新聞）</a:t>
            </a:r>
          </a:p>
          <a:p>
            <a:endParaRPr kumimoji="1" lang="ja-JP" altLang="en-US" sz="1200" dirty="0">
              <a:solidFill>
                <a:schemeClr val="tx1">
                  <a:lumMod val="75000"/>
                  <a:lumOff val="25000"/>
                </a:schemeClr>
              </a:solidFill>
            </a:endParaRPr>
          </a:p>
        </p:txBody>
      </p:sp>
    </p:spTree>
    <p:extLst>
      <p:ext uri="{BB962C8B-B14F-4D97-AF65-F5344CB8AC3E}">
        <p14:creationId xmlns:p14="http://schemas.microsoft.com/office/powerpoint/2010/main" val="1408759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５</a:t>
            </a:r>
            <a:r>
              <a:rPr lang="en-US" altLang="ja-JP" sz="2300" b="1" dirty="0">
                <a:solidFill>
                  <a:schemeClr val="bg1"/>
                </a:solidFill>
              </a:rPr>
              <a:t>.</a:t>
            </a:r>
            <a:r>
              <a:rPr lang="ja-JP" altLang="en-US" sz="2300" b="1" dirty="0">
                <a:solidFill>
                  <a:schemeClr val="bg1"/>
                </a:solidFill>
              </a:rPr>
              <a:t>新型コロナによるＩＲのビジネスモデルへの影響が考慮されていない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22</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5" y="1125988"/>
            <a:ext cx="9475692" cy="3338436"/>
          </a:xfrm>
          <a:prstGeom prst="rect">
            <a:avLst/>
          </a:prstGeom>
          <a:noFill/>
        </p:spPr>
        <p:txBody>
          <a:bodyPr wrap="square" rtlCol="0">
            <a:noAutofit/>
          </a:bodyPr>
          <a:lstStyle/>
          <a:p>
            <a:pPr>
              <a:lnSpc>
                <a:spcPct val="150000"/>
              </a:lnSpc>
            </a:pPr>
            <a:r>
              <a:rPr lang="ja-JP" altLang="en-US" sz="2300" dirty="0">
                <a:solidFill>
                  <a:schemeClr val="tx1">
                    <a:lumMod val="75000"/>
                    <a:lumOff val="25000"/>
                  </a:schemeClr>
                </a:solidFill>
              </a:rPr>
              <a:t>（３）「アフターコロナ」の時代には、カジノ、ＩＲの規模の縮小や、</a:t>
            </a:r>
            <a:br>
              <a:rPr lang="en-US" altLang="ja-JP" sz="2300" dirty="0">
                <a:solidFill>
                  <a:schemeClr val="tx1">
                    <a:lumMod val="75000"/>
                    <a:lumOff val="25000"/>
                  </a:schemeClr>
                </a:solidFill>
              </a:rPr>
            </a:br>
            <a:r>
              <a:rPr lang="ja-JP" altLang="en-US" sz="2300" dirty="0">
                <a:solidFill>
                  <a:schemeClr val="tx1">
                    <a:lumMod val="75000"/>
                    <a:lumOff val="25000"/>
                  </a:schemeClr>
                </a:solidFill>
              </a:rPr>
              <a:t>　　　競争の激化などの要因により、自治体の財源としての機能も</a:t>
            </a:r>
            <a:br>
              <a:rPr lang="en-US" altLang="ja-JP" sz="2300" dirty="0">
                <a:solidFill>
                  <a:schemeClr val="tx1">
                    <a:lumMod val="75000"/>
                    <a:lumOff val="25000"/>
                  </a:schemeClr>
                </a:solidFill>
              </a:rPr>
            </a:br>
            <a:r>
              <a:rPr lang="ja-JP" altLang="en-US" sz="2300" dirty="0">
                <a:solidFill>
                  <a:schemeClr val="tx1">
                    <a:lumMod val="75000"/>
                    <a:lumOff val="25000"/>
                  </a:schemeClr>
                </a:solidFill>
              </a:rPr>
              <a:t>　　　著しく衰える筈。</a:t>
            </a:r>
          </a:p>
          <a:p>
            <a:pPr>
              <a:lnSpc>
                <a:spcPct val="150000"/>
              </a:lnSpc>
            </a:pPr>
            <a:r>
              <a:rPr lang="ja-JP" altLang="en-US" sz="2300" dirty="0">
                <a:solidFill>
                  <a:schemeClr val="tx1">
                    <a:lumMod val="75000"/>
                    <a:lumOff val="25000"/>
                  </a:schemeClr>
                </a:solidFill>
              </a:rPr>
              <a:t>　　　そのような</a:t>
            </a:r>
            <a:r>
              <a:rPr lang="ja-JP" altLang="en-US" sz="2300" b="1" dirty="0">
                <a:solidFill>
                  <a:schemeClr val="tx1">
                    <a:lumMod val="75000"/>
                    <a:lumOff val="25000"/>
                  </a:schemeClr>
                </a:solidFill>
              </a:rPr>
              <a:t>当然の疑問に対応する用意が全くない</a:t>
            </a:r>
            <a:r>
              <a:rPr lang="ja-JP" altLang="en-US" sz="2300" dirty="0">
                <a:solidFill>
                  <a:schemeClr val="tx1">
                    <a:lumMod val="75000"/>
                    <a:lumOff val="25000"/>
                  </a:schemeClr>
                </a:solidFill>
              </a:rPr>
              <a:t>のに、市民を</a:t>
            </a:r>
            <a:br>
              <a:rPr lang="en-US" altLang="ja-JP" sz="2300" dirty="0">
                <a:solidFill>
                  <a:schemeClr val="tx1">
                    <a:lumMod val="75000"/>
                    <a:lumOff val="25000"/>
                  </a:schemeClr>
                </a:solidFill>
              </a:rPr>
            </a:br>
            <a:r>
              <a:rPr lang="ja-JP" altLang="en-US" sz="2300" dirty="0">
                <a:solidFill>
                  <a:schemeClr val="tx1">
                    <a:lumMod val="75000"/>
                    <a:lumOff val="25000"/>
                  </a:schemeClr>
                </a:solidFill>
              </a:rPr>
              <a:t>　　　説得できるわけがない。</a:t>
            </a:r>
          </a:p>
        </p:txBody>
      </p:sp>
    </p:spTree>
    <p:extLst>
      <p:ext uri="{BB962C8B-B14F-4D97-AF65-F5344CB8AC3E}">
        <p14:creationId xmlns:p14="http://schemas.microsoft.com/office/powerpoint/2010/main" val="2576954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６</a:t>
            </a:r>
            <a:r>
              <a:rPr lang="en-US" altLang="ja-JP" sz="2300" b="1" dirty="0">
                <a:solidFill>
                  <a:schemeClr val="bg1"/>
                </a:solidFill>
              </a:rPr>
              <a:t>.</a:t>
            </a:r>
            <a:r>
              <a:rPr lang="ja-JP" altLang="en-US" sz="2300" b="1" dirty="0">
                <a:solidFill>
                  <a:schemeClr val="bg1"/>
                </a:solidFill>
              </a:rPr>
              <a:t>まとめ</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23</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457199" y="1224603"/>
            <a:ext cx="9099177" cy="4925188"/>
          </a:xfrm>
          <a:prstGeom prst="rect">
            <a:avLst/>
          </a:prstGeom>
          <a:noFill/>
        </p:spPr>
        <p:txBody>
          <a:bodyPr wrap="square" rtlCol="0">
            <a:noAutofit/>
          </a:bodyPr>
          <a:lstStyle/>
          <a:p>
            <a:pPr>
              <a:lnSpc>
                <a:spcPct val="150000"/>
              </a:lnSpc>
            </a:pPr>
            <a:r>
              <a:rPr lang="ja-JP" altLang="en-US" sz="2300" dirty="0">
                <a:solidFill>
                  <a:schemeClr val="tx1">
                    <a:lumMod val="75000"/>
                    <a:lumOff val="25000"/>
                  </a:schemeClr>
                </a:solidFill>
              </a:rPr>
              <a:t>「振り返る」ことによって、前だけを見ていた今までとは違う</a:t>
            </a:r>
            <a:br>
              <a:rPr lang="en-US" altLang="ja-JP" sz="2300" dirty="0">
                <a:solidFill>
                  <a:schemeClr val="tx1">
                    <a:lumMod val="75000"/>
                    <a:lumOff val="25000"/>
                  </a:schemeClr>
                </a:solidFill>
              </a:rPr>
            </a:br>
            <a:r>
              <a:rPr lang="ja-JP" altLang="en-US" sz="2300" dirty="0">
                <a:solidFill>
                  <a:schemeClr val="tx1">
                    <a:lumMod val="75000"/>
                    <a:lumOff val="25000"/>
                  </a:schemeClr>
                </a:solidFill>
              </a:rPr>
              <a:t>景色が見えてくるのが普通だが、</a:t>
            </a:r>
            <a:r>
              <a:rPr lang="ja-JP" altLang="en-US" sz="2300" b="1" dirty="0">
                <a:solidFill>
                  <a:schemeClr val="tx1">
                    <a:lumMod val="75000"/>
                    <a:lumOff val="25000"/>
                  </a:schemeClr>
                </a:solidFill>
              </a:rPr>
              <a:t>「中間報告」の視野にあるのは</a:t>
            </a:r>
            <a:br>
              <a:rPr lang="en-US" altLang="ja-JP" sz="2300" b="1" dirty="0">
                <a:solidFill>
                  <a:schemeClr val="tx1">
                    <a:lumMod val="75000"/>
                    <a:lumOff val="25000"/>
                  </a:schemeClr>
                </a:solidFill>
              </a:rPr>
            </a:br>
            <a:r>
              <a:rPr lang="ja-JP" altLang="en-US" sz="2300" b="1" dirty="0">
                <a:solidFill>
                  <a:schemeClr val="tx1">
                    <a:lumMod val="75000"/>
                    <a:lumOff val="25000"/>
                  </a:schemeClr>
                </a:solidFill>
              </a:rPr>
              <a:t>今まで通りの景色であり、いままで見落としていたものは何一つ入っていない</a:t>
            </a:r>
            <a:r>
              <a:rPr lang="ja-JP" altLang="en-US" sz="2300" dirty="0">
                <a:solidFill>
                  <a:schemeClr val="tx1">
                    <a:lumMod val="75000"/>
                    <a:lumOff val="25000"/>
                  </a:schemeClr>
                </a:solidFill>
              </a:rPr>
              <a:t>。これでは、振り返ったことにはならないし、</a:t>
            </a:r>
            <a:br>
              <a:rPr lang="en-US" altLang="ja-JP" sz="2300" dirty="0">
                <a:solidFill>
                  <a:schemeClr val="tx1">
                    <a:lumMod val="75000"/>
                    <a:lumOff val="25000"/>
                  </a:schemeClr>
                </a:solidFill>
              </a:rPr>
            </a:br>
            <a:r>
              <a:rPr lang="ja-JP" altLang="en-US" sz="2300" dirty="0">
                <a:solidFill>
                  <a:schemeClr val="tx1">
                    <a:lumMod val="75000"/>
                    <a:lumOff val="25000"/>
                  </a:schemeClr>
                </a:solidFill>
              </a:rPr>
              <a:t>「今後の観光・経済政策の立案に役立つ総括」にはなりえない。</a:t>
            </a:r>
          </a:p>
          <a:p>
            <a:pPr>
              <a:lnSpc>
                <a:spcPct val="150000"/>
              </a:lnSpc>
            </a:pPr>
            <a:r>
              <a:rPr lang="ja-JP" altLang="en-US" sz="2300" dirty="0">
                <a:solidFill>
                  <a:schemeClr val="tx1">
                    <a:lumMod val="75000"/>
                    <a:lumOff val="25000"/>
                  </a:schemeClr>
                </a:solidFill>
              </a:rPr>
              <a:t>敗因の総括に必要なことは、これまでに無視ないし軽視していた</a:t>
            </a:r>
            <a:br>
              <a:rPr lang="en-US" altLang="ja-JP" sz="2300" dirty="0">
                <a:solidFill>
                  <a:schemeClr val="tx1">
                    <a:lumMod val="75000"/>
                    <a:lumOff val="25000"/>
                  </a:schemeClr>
                </a:solidFill>
              </a:rPr>
            </a:br>
            <a:r>
              <a:rPr lang="ja-JP" altLang="en-US" sz="2300" dirty="0">
                <a:solidFill>
                  <a:schemeClr val="tx1">
                    <a:lumMod val="75000"/>
                    <a:lumOff val="25000"/>
                  </a:schemeClr>
                </a:solidFill>
              </a:rPr>
              <a:t>要素は何か、を探ることにあり、それは必ず探り当てることが</a:t>
            </a:r>
            <a:br>
              <a:rPr lang="en-US" altLang="ja-JP" sz="2300" dirty="0">
                <a:solidFill>
                  <a:schemeClr val="tx1">
                    <a:lumMod val="75000"/>
                    <a:lumOff val="25000"/>
                  </a:schemeClr>
                </a:solidFill>
              </a:rPr>
            </a:br>
            <a:r>
              <a:rPr lang="ja-JP" altLang="en-US" sz="2300" dirty="0">
                <a:solidFill>
                  <a:schemeClr val="tx1">
                    <a:lumMod val="75000"/>
                    <a:lumOff val="25000"/>
                  </a:schemeClr>
                </a:solidFill>
              </a:rPr>
              <a:t>出来る。亡くなった野村克也監督の言葉にあるように「負けに</a:t>
            </a:r>
            <a:br>
              <a:rPr lang="en-US" altLang="ja-JP" sz="2300" dirty="0">
                <a:solidFill>
                  <a:schemeClr val="tx1">
                    <a:lumMod val="75000"/>
                    <a:lumOff val="25000"/>
                  </a:schemeClr>
                </a:solidFill>
              </a:rPr>
            </a:br>
            <a:r>
              <a:rPr lang="ja-JP" altLang="en-US" sz="2300" dirty="0">
                <a:solidFill>
                  <a:schemeClr val="tx1">
                    <a:lumMod val="75000"/>
                    <a:lumOff val="25000"/>
                  </a:schemeClr>
                </a:solidFill>
              </a:rPr>
              <a:t>不思議の負けは無い」からである。</a:t>
            </a:r>
          </a:p>
        </p:txBody>
      </p:sp>
    </p:spTree>
    <p:extLst>
      <p:ext uri="{BB962C8B-B14F-4D97-AF65-F5344CB8AC3E}">
        <p14:creationId xmlns:p14="http://schemas.microsoft.com/office/powerpoint/2010/main" val="2685417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701296-C0BF-467C-9C19-32B3A8CAF55A}"/>
              </a:ext>
            </a:extLst>
          </p:cNvPr>
          <p:cNvSpPr>
            <a:spLocks noGrp="1"/>
          </p:cNvSpPr>
          <p:nvPr>
            <p:ph type="ctrTitle"/>
          </p:nvPr>
        </p:nvSpPr>
        <p:spPr>
          <a:xfrm>
            <a:off x="3782826" y="2770094"/>
            <a:ext cx="2340349" cy="1030054"/>
          </a:xfrm>
        </p:spPr>
        <p:txBody>
          <a:bodyPr>
            <a:noAutofit/>
          </a:bodyPr>
          <a:lstStyle/>
          <a:p>
            <a:pPr>
              <a:lnSpc>
                <a:spcPct val="150000"/>
              </a:lnSpc>
            </a:pPr>
            <a:r>
              <a:rPr lang="en-US" altLang="ja-JP" b="1" dirty="0">
                <a:ln w="12700">
                  <a:solidFill>
                    <a:schemeClr val="bg1">
                      <a:lumMod val="50000"/>
                    </a:schemeClr>
                  </a:solidFill>
                  <a:prstDash val="solid"/>
                </a:ln>
                <a:solidFill>
                  <a:srgbClr val="90D01C"/>
                </a:solidFill>
                <a:effectLst>
                  <a:outerShdw dist="38100" dir="2640000" algn="bl" rotWithShape="0">
                    <a:schemeClr val="accent1">
                      <a:lumMod val="20000"/>
                      <a:lumOff val="80000"/>
                    </a:schemeClr>
                  </a:outerShdw>
                </a:effectLst>
                <a:latin typeface="+mn-ea"/>
                <a:ea typeface="+mn-ea"/>
                <a:cs typeface="+mn-cs"/>
              </a:rPr>
              <a:t>E N D</a:t>
            </a:r>
            <a:endParaRPr lang="ja-JP" altLang="en-US" b="1" dirty="0">
              <a:ln w="12700">
                <a:solidFill>
                  <a:schemeClr val="bg1">
                    <a:lumMod val="50000"/>
                  </a:schemeClr>
                </a:solidFill>
                <a:prstDash val="solid"/>
              </a:ln>
              <a:solidFill>
                <a:srgbClr val="90D01C"/>
              </a:solidFill>
              <a:effectLst>
                <a:outerShdw dist="38100" dir="2640000" algn="bl" rotWithShape="0">
                  <a:schemeClr val="accent1">
                    <a:lumMod val="20000"/>
                    <a:lumOff val="80000"/>
                  </a:schemeClr>
                </a:outerShdw>
              </a:effectLst>
              <a:latin typeface="+mn-ea"/>
              <a:ea typeface="+mn-ea"/>
              <a:cs typeface="+mn-cs"/>
            </a:endParaRPr>
          </a:p>
        </p:txBody>
      </p:sp>
      <p:sp>
        <p:nvSpPr>
          <p:cNvPr id="4" name="スライド番号プレースホルダー 3">
            <a:extLst>
              <a:ext uri="{FF2B5EF4-FFF2-40B4-BE49-F238E27FC236}">
                <a16:creationId xmlns:a16="http://schemas.microsoft.com/office/drawing/2014/main" id="{A447369A-73F2-45C0-B31C-B35857B49A9A}"/>
              </a:ext>
            </a:extLst>
          </p:cNvPr>
          <p:cNvSpPr>
            <a:spLocks noGrp="1"/>
          </p:cNvSpPr>
          <p:nvPr>
            <p:ph type="sldNum" sz="quarter" idx="12"/>
          </p:nvPr>
        </p:nvSpPr>
        <p:spPr>
          <a:xfrm>
            <a:off x="7677150" y="6492875"/>
            <a:ext cx="2228850" cy="365125"/>
          </a:xfrm>
        </p:spPr>
        <p:txBody>
          <a:bodyPr/>
          <a:lstStyle/>
          <a:p>
            <a:fld id="{065D31FE-EE69-435B-BAA7-2578323F34B3}" type="slidenum">
              <a:rPr kumimoji="1" lang="ja-JP" altLang="en-US" smtClean="0"/>
              <a:t>24</a:t>
            </a:fld>
            <a:endParaRPr kumimoji="1" lang="ja-JP" altLang="en-US"/>
          </a:p>
        </p:txBody>
      </p:sp>
    </p:spTree>
    <p:extLst>
      <p:ext uri="{BB962C8B-B14F-4D97-AF65-F5344CB8AC3E}">
        <p14:creationId xmlns:p14="http://schemas.microsoft.com/office/powerpoint/2010/main" val="2883071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１</a:t>
            </a:r>
            <a:r>
              <a:rPr lang="en-US" altLang="ja-JP" sz="2300" b="1" dirty="0">
                <a:solidFill>
                  <a:schemeClr val="bg1"/>
                </a:solidFill>
              </a:rPr>
              <a:t>.</a:t>
            </a:r>
            <a:r>
              <a:rPr lang="ja-JP" altLang="en-US" sz="2300" b="1" spc="300" dirty="0">
                <a:solidFill>
                  <a:schemeClr val="bg1"/>
                </a:solidFill>
              </a:rPr>
              <a:t>中間報告公表までの経緯</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3</a:t>
            </a:fld>
            <a:endParaRPr kumimoji="1" lang="ja-JP" altLang="en-US" dirty="0">
              <a:solidFill>
                <a:srgbClr val="B8E961"/>
              </a:solidFill>
            </a:endParaRPr>
          </a:p>
        </p:txBody>
      </p:sp>
      <p:graphicFrame>
        <p:nvGraphicFramePr>
          <p:cNvPr id="7" name="表 7">
            <a:extLst>
              <a:ext uri="{FF2B5EF4-FFF2-40B4-BE49-F238E27FC236}">
                <a16:creationId xmlns:a16="http://schemas.microsoft.com/office/drawing/2014/main" id="{6EA44596-0047-4959-95E0-293E2FD6EED8}"/>
              </a:ext>
            </a:extLst>
          </p:cNvPr>
          <p:cNvGraphicFramePr>
            <a:graphicFrameLocks noGrp="1"/>
          </p:cNvGraphicFramePr>
          <p:nvPr>
            <p:extLst>
              <p:ext uri="{D42A27DB-BD31-4B8C-83A1-F6EECF244321}">
                <p14:modId xmlns:p14="http://schemas.microsoft.com/office/powerpoint/2010/main" val="3178346923"/>
              </p:ext>
            </p:extLst>
          </p:nvPr>
        </p:nvGraphicFramePr>
        <p:xfrm>
          <a:off x="722742" y="1535064"/>
          <a:ext cx="8752951" cy="4798320"/>
        </p:xfrm>
        <a:graphic>
          <a:graphicData uri="http://schemas.openxmlformats.org/drawingml/2006/table">
            <a:tbl>
              <a:tblPr firstRow="1" bandRow="1">
                <a:tableStyleId>{2D5ABB26-0587-4C30-8999-92F81FD0307C}</a:tableStyleId>
              </a:tblPr>
              <a:tblGrid>
                <a:gridCol w="738504">
                  <a:extLst>
                    <a:ext uri="{9D8B030D-6E8A-4147-A177-3AD203B41FA5}">
                      <a16:colId xmlns:a16="http://schemas.microsoft.com/office/drawing/2014/main" val="4026092960"/>
                    </a:ext>
                  </a:extLst>
                </a:gridCol>
                <a:gridCol w="439271">
                  <a:extLst>
                    <a:ext uri="{9D8B030D-6E8A-4147-A177-3AD203B41FA5}">
                      <a16:colId xmlns:a16="http://schemas.microsoft.com/office/drawing/2014/main" val="1525807929"/>
                    </a:ext>
                  </a:extLst>
                </a:gridCol>
                <a:gridCol w="421342">
                  <a:extLst>
                    <a:ext uri="{9D8B030D-6E8A-4147-A177-3AD203B41FA5}">
                      <a16:colId xmlns:a16="http://schemas.microsoft.com/office/drawing/2014/main" val="1195492861"/>
                    </a:ext>
                  </a:extLst>
                </a:gridCol>
                <a:gridCol w="7153834">
                  <a:extLst>
                    <a:ext uri="{9D8B030D-6E8A-4147-A177-3AD203B41FA5}">
                      <a16:colId xmlns:a16="http://schemas.microsoft.com/office/drawing/2014/main" val="482461167"/>
                    </a:ext>
                  </a:extLst>
                </a:gridCol>
              </a:tblGrid>
              <a:tr h="370840">
                <a:tc>
                  <a:txBody>
                    <a:bodyPr/>
                    <a:lstStyle/>
                    <a:p>
                      <a:pPr algn="r"/>
                      <a:r>
                        <a:rPr kumimoji="1" lang="en-US" altLang="ja-JP" sz="2000" dirty="0">
                          <a:solidFill>
                            <a:schemeClr val="tx1">
                              <a:lumMod val="75000"/>
                              <a:lumOff val="25000"/>
                            </a:schemeClr>
                          </a:solidFill>
                          <a:latin typeface="+mn-ea"/>
                          <a:ea typeface="+mn-ea"/>
                        </a:rPr>
                        <a:t>2021.</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8.</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22</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000" dirty="0">
                          <a:solidFill>
                            <a:schemeClr val="tx1">
                              <a:lumMod val="75000"/>
                              <a:lumOff val="25000"/>
                            </a:schemeClr>
                          </a:solidFill>
                          <a:latin typeface="+mn-ea"/>
                          <a:ea typeface="+mn-ea"/>
                        </a:rPr>
                        <a:t>山中竹春新市長の誕生（林文子前市長の落選）</a:t>
                      </a:r>
                    </a:p>
                  </a:txBody>
                  <a:tcPr marL="162000" marR="9000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1281870"/>
                  </a:ext>
                </a:extLst>
              </a:tr>
              <a:tr h="370840">
                <a:tc>
                  <a:txBody>
                    <a:bodyPr/>
                    <a:lstStyle/>
                    <a:p>
                      <a:pPr algn="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9.</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10</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000" dirty="0">
                          <a:solidFill>
                            <a:schemeClr val="tx1">
                              <a:lumMod val="75000"/>
                              <a:lumOff val="25000"/>
                            </a:schemeClr>
                          </a:solidFill>
                          <a:latin typeface="+mn-ea"/>
                          <a:ea typeface="+mn-ea"/>
                        </a:rPr>
                        <a:t>山中市長、市議会で「</a:t>
                      </a:r>
                      <a:r>
                        <a:rPr kumimoji="1" lang="en-US" altLang="ja-JP" sz="2000" dirty="0">
                          <a:solidFill>
                            <a:schemeClr val="tx1">
                              <a:lumMod val="75000"/>
                              <a:lumOff val="25000"/>
                            </a:schemeClr>
                          </a:solidFill>
                          <a:latin typeface="+mn-ea"/>
                          <a:ea typeface="+mn-ea"/>
                        </a:rPr>
                        <a:t>IR</a:t>
                      </a:r>
                      <a:r>
                        <a:rPr kumimoji="1" lang="ja-JP" altLang="en-US" sz="2000" dirty="0">
                          <a:solidFill>
                            <a:schemeClr val="tx1">
                              <a:lumMod val="75000"/>
                              <a:lumOff val="25000"/>
                            </a:schemeClr>
                          </a:solidFill>
                          <a:latin typeface="+mn-ea"/>
                          <a:ea typeface="+mn-ea"/>
                        </a:rPr>
                        <a:t>誘致の撤回を宣言する」と表明</a:t>
                      </a:r>
                    </a:p>
                  </a:txBody>
                  <a:tcPr marL="162000" marR="9000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204089"/>
                  </a:ext>
                </a:extLst>
              </a:tr>
              <a:tr h="370840">
                <a:tc>
                  <a:txBody>
                    <a:bodyPr/>
                    <a:lstStyle/>
                    <a:p>
                      <a:pPr algn="r"/>
                      <a:endParaRPr kumimoji="1" lang="ja-JP" altLang="en-US" sz="200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9.</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22</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000" dirty="0">
                          <a:solidFill>
                            <a:schemeClr val="tx1">
                              <a:lumMod val="75000"/>
                              <a:lumOff val="25000"/>
                            </a:schemeClr>
                          </a:solidFill>
                          <a:latin typeface="+mn-ea"/>
                          <a:ea typeface="+mn-ea"/>
                        </a:rPr>
                        <a:t>市長、建築・都市整備・道路常任委員会で</a:t>
                      </a:r>
                      <a:br>
                        <a:rPr kumimoji="1" lang="en-US" altLang="ja-JP" sz="2000" dirty="0">
                          <a:solidFill>
                            <a:schemeClr val="tx1">
                              <a:lumMod val="75000"/>
                              <a:lumOff val="25000"/>
                            </a:schemeClr>
                          </a:solidFill>
                          <a:latin typeface="+mn-ea"/>
                          <a:ea typeface="+mn-ea"/>
                        </a:rPr>
                      </a:br>
                      <a:r>
                        <a:rPr kumimoji="1" lang="ja-JP" altLang="en-US" sz="2000" dirty="0">
                          <a:solidFill>
                            <a:schemeClr val="tx1">
                              <a:lumMod val="75000"/>
                              <a:lumOff val="25000"/>
                            </a:schemeClr>
                          </a:solidFill>
                          <a:latin typeface="+mn-ea"/>
                          <a:ea typeface="+mn-ea"/>
                        </a:rPr>
                        <a:t>「誘致を巡る経過を今後の観光・経済政策や街づくりに</a:t>
                      </a:r>
                      <a:endParaRPr kumimoji="1" lang="en-US" altLang="ja-JP" sz="2000" dirty="0">
                        <a:solidFill>
                          <a:schemeClr val="tx1">
                            <a:lumMod val="75000"/>
                            <a:lumOff val="25000"/>
                          </a:schemeClr>
                        </a:solidFill>
                        <a:latin typeface="+mn-ea"/>
                        <a:ea typeface="+mn-ea"/>
                      </a:endParaRPr>
                    </a:p>
                    <a:p>
                      <a:r>
                        <a:rPr kumimoji="1" lang="ja-JP" altLang="en-US" sz="2000" dirty="0">
                          <a:solidFill>
                            <a:schemeClr val="tx1">
                              <a:lumMod val="75000"/>
                              <a:lumOff val="25000"/>
                            </a:schemeClr>
                          </a:solidFill>
                          <a:latin typeface="+mn-ea"/>
                          <a:ea typeface="+mn-ea"/>
                        </a:rPr>
                        <a:t>活用するため、年度内に総括する」考えを示す</a:t>
                      </a:r>
                    </a:p>
                  </a:txBody>
                  <a:tcPr marL="162000" marR="9000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65659868"/>
                  </a:ext>
                </a:extLst>
              </a:tr>
              <a:tr h="370840">
                <a:tc>
                  <a:txBody>
                    <a:bodyPr/>
                    <a:lstStyle/>
                    <a:p>
                      <a:pPr algn="r"/>
                      <a:endParaRPr kumimoji="1" lang="ja-JP" altLang="en-US" sz="200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10.</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1</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000" dirty="0">
                          <a:solidFill>
                            <a:schemeClr val="tx1">
                              <a:lumMod val="75000"/>
                              <a:lumOff val="25000"/>
                            </a:schemeClr>
                          </a:solidFill>
                          <a:latin typeface="+mn-ea"/>
                          <a:ea typeface="+mn-ea"/>
                        </a:rPr>
                        <a:t>都市整備局の「</a:t>
                      </a:r>
                      <a:r>
                        <a:rPr kumimoji="1" lang="en-US" altLang="ja-JP" sz="2000" dirty="0">
                          <a:solidFill>
                            <a:schemeClr val="tx1">
                              <a:lumMod val="75000"/>
                              <a:lumOff val="25000"/>
                            </a:schemeClr>
                          </a:solidFill>
                          <a:latin typeface="+mn-ea"/>
                          <a:ea typeface="+mn-ea"/>
                        </a:rPr>
                        <a:t>IR</a:t>
                      </a:r>
                      <a:r>
                        <a:rPr kumimoji="1" lang="ja-JP" altLang="en-US" sz="2000" dirty="0">
                          <a:solidFill>
                            <a:schemeClr val="tx1">
                              <a:lumMod val="75000"/>
                              <a:lumOff val="25000"/>
                            </a:schemeClr>
                          </a:solidFill>
                          <a:latin typeface="+mn-ea"/>
                          <a:ea typeface="+mn-ea"/>
                        </a:rPr>
                        <a:t>推進室」（</a:t>
                      </a:r>
                      <a:r>
                        <a:rPr kumimoji="1" lang="en-US" altLang="ja-JP" sz="2000" dirty="0">
                          <a:solidFill>
                            <a:schemeClr val="tx1">
                              <a:lumMod val="75000"/>
                              <a:lumOff val="25000"/>
                            </a:schemeClr>
                          </a:solidFill>
                          <a:latin typeface="+mn-ea"/>
                          <a:ea typeface="+mn-ea"/>
                        </a:rPr>
                        <a:t>42</a:t>
                      </a:r>
                      <a:r>
                        <a:rPr kumimoji="1" lang="ja-JP" altLang="en-US" sz="2000" dirty="0">
                          <a:solidFill>
                            <a:schemeClr val="tx1">
                              <a:lumMod val="75000"/>
                              <a:lumOff val="25000"/>
                            </a:schemeClr>
                          </a:solidFill>
                          <a:latin typeface="+mn-ea"/>
                          <a:ea typeface="+mn-ea"/>
                        </a:rPr>
                        <a:t>名）を廃止、</a:t>
                      </a:r>
                      <a:endParaRPr kumimoji="1" lang="en-US" altLang="ja-JP" sz="2000" dirty="0">
                        <a:solidFill>
                          <a:schemeClr val="tx1">
                            <a:lumMod val="75000"/>
                            <a:lumOff val="25000"/>
                          </a:schemeClr>
                        </a:solidFill>
                        <a:latin typeface="+mn-ea"/>
                        <a:ea typeface="+mn-ea"/>
                      </a:endParaRPr>
                    </a:p>
                    <a:p>
                      <a:r>
                        <a:rPr kumimoji="1" lang="ja-JP" altLang="en-US" sz="2000" dirty="0">
                          <a:solidFill>
                            <a:schemeClr val="tx1">
                              <a:lumMod val="75000"/>
                              <a:lumOff val="25000"/>
                            </a:schemeClr>
                          </a:solidFill>
                          <a:latin typeface="+mn-ea"/>
                          <a:ea typeface="+mn-ea"/>
                        </a:rPr>
                        <a:t>「業務調整課」（</a:t>
                      </a:r>
                      <a:r>
                        <a:rPr kumimoji="1" lang="en-US" altLang="ja-JP" sz="2000" dirty="0">
                          <a:solidFill>
                            <a:schemeClr val="tx1">
                              <a:lumMod val="75000"/>
                              <a:lumOff val="25000"/>
                            </a:schemeClr>
                          </a:solidFill>
                          <a:latin typeface="+mn-ea"/>
                          <a:ea typeface="+mn-ea"/>
                        </a:rPr>
                        <a:t>22</a:t>
                      </a:r>
                      <a:r>
                        <a:rPr kumimoji="1" lang="ja-JP" altLang="en-US" sz="2000" dirty="0">
                          <a:solidFill>
                            <a:schemeClr val="tx1">
                              <a:lumMod val="75000"/>
                              <a:lumOff val="25000"/>
                            </a:schemeClr>
                          </a:solidFill>
                          <a:latin typeface="+mn-ea"/>
                          <a:ea typeface="+mn-ea"/>
                        </a:rPr>
                        <a:t>名）が新設され残務処理に当たることに</a:t>
                      </a:r>
                    </a:p>
                  </a:txBody>
                  <a:tcPr marL="162000" marR="9000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4375028"/>
                  </a:ext>
                </a:extLst>
              </a:tr>
              <a:tr h="370840">
                <a:tc>
                  <a:txBody>
                    <a:bodyPr/>
                    <a:lstStyle/>
                    <a:p>
                      <a:pPr algn="r"/>
                      <a:endParaRPr kumimoji="1" lang="ja-JP" altLang="en-US" sz="200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11.</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9</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000" dirty="0">
                          <a:solidFill>
                            <a:schemeClr val="tx1">
                              <a:lumMod val="75000"/>
                              <a:lumOff val="25000"/>
                            </a:schemeClr>
                          </a:solidFill>
                          <a:latin typeface="+mn-ea"/>
                          <a:ea typeface="+mn-ea"/>
                        </a:rPr>
                        <a:t>市長、記者会見で「</a:t>
                      </a:r>
                      <a:r>
                        <a:rPr kumimoji="1" lang="en-US" altLang="ja-JP" sz="2000" dirty="0">
                          <a:solidFill>
                            <a:schemeClr val="tx1">
                              <a:lumMod val="75000"/>
                              <a:lumOff val="25000"/>
                            </a:schemeClr>
                          </a:solidFill>
                          <a:latin typeface="+mn-ea"/>
                          <a:ea typeface="+mn-ea"/>
                        </a:rPr>
                        <a:t>IR</a:t>
                      </a:r>
                      <a:r>
                        <a:rPr kumimoji="1" lang="ja-JP" altLang="en-US" sz="2000" dirty="0">
                          <a:solidFill>
                            <a:schemeClr val="tx1">
                              <a:lumMod val="75000"/>
                              <a:lumOff val="25000"/>
                            </a:schemeClr>
                          </a:solidFill>
                          <a:latin typeface="+mn-ea"/>
                          <a:ea typeface="+mn-ea"/>
                        </a:rPr>
                        <a:t>誘致に至った経緯を検証し、</a:t>
                      </a:r>
                      <a:endParaRPr kumimoji="1" lang="en-US" altLang="ja-JP" sz="2000" dirty="0">
                        <a:solidFill>
                          <a:schemeClr val="tx1">
                            <a:lumMod val="75000"/>
                            <a:lumOff val="25000"/>
                          </a:schemeClr>
                        </a:solidFill>
                        <a:latin typeface="+mn-ea"/>
                        <a:ea typeface="+mn-ea"/>
                      </a:endParaRPr>
                    </a:p>
                    <a:p>
                      <a:r>
                        <a:rPr kumimoji="1" lang="ja-JP" altLang="en-US" sz="2000" dirty="0">
                          <a:solidFill>
                            <a:schemeClr val="tx1">
                              <a:lumMod val="75000"/>
                              <a:lumOff val="25000"/>
                            </a:schemeClr>
                          </a:solidFill>
                          <a:latin typeface="+mn-ea"/>
                          <a:ea typeface="+mn-ea"/>
                        </a:rPr>
                        <a:t>本年度内に報告書にまとめて公開する」方針を示す</a:t>
                      </a:r>
                    </a:p>
                  </a:txBody>
                  <a:tcPr marL="162000" marR="9000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7468545"/>
                  </a:ext>
                </a:extLst>
              </a:tr>
              <a:tr h="370840">
                <a:tc>
                  <a:txBody>
                    <a:bodyPr/>
                    <a:lstStyle/>
                    <a:p>
                      <a:pPr algn="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11.</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26</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000" dirty="0">
                          <a:solidFill>
                            <a:schemeClr val="tx1">
                              <a:lumMod val="75000"/>
                              <a:lumOff val="25000"/>
                            </a:schemeClr>
                          </a:solidFill>
                          <a:latin typeface="+mn-ea"/>
                          <a:ea typeface="+mn-ea"/>
                        </a:rPr>
                        <a:t>「カジノを考える市民フォーラム」が、</a:t>
                      </a:r>
                      <a:endParaRPr kumimoji="1" lang="en-US" altLang="ja-JP" sz="2000" dirty="0">
                        <a:solidFill>
                          <a:schemeClr val="tx1">
                            <a:lumMod val="75000"/>
                            <a:lumOff val="25000"/>
                          </a:schemeClr>
                        </a:solidFill>
                        <a:latin typeface="+mn-ea"/>
                        <a:ea typeface="+mn-ea"/>
                      </a:endParaRPr>
                    </a:p>
                    <a:p>
                      <a:r>
                        <a:rPr kumimoji="1" lang="ja-JP" altLang="en-US" sz="2000" dirty="0">
                          <a:solidFill>
                            <a:schemeClr val="tx1">
                              <a:lumMod val="75000"/>
                              <a:lumOff val="25000"/>
                            </a:schemeClr>
                          </a:solidFill>
                          <a:latin typeface="+mn-ea"/>
                          <a:ea typeface="+mn-ea"/>
                        </a:rPr>
                        <a:t>「市民を置き去りにしたカジノ誘致がなぜ行われたか」を</a:t>
                      </a:r>
                      <a:endParaRPr kumimoji="1" lang="en-US" altLang="ja-JP" sz="2000" dirty="0">
                        <a:solidFill>
                          <a:schemeClr val="tx1">
                            <a:lumMod val="75000"/>
                            <a:lumOff val="25000"/>
                          </a:schemeClr>
                        </a:solidFill>
                        <a:latin typeface="+mn-ea"/>
                        <a:ea typeface="+mn-ea"/>
                      </a:endParaRPr>
                    </a:p>
                    <a:p>
                      <a:r>
                        <a:rPr kumimoji="1" lang="ja-JP" altLang="en-US" sz="2000" dirty="0">
                          <a:solidFill>
                            <a:schemeClr val="tx1">
                              <a:lumMod val="75000"/>
                              <a:lumOff val="25000"/>
                            </a:schemeClr>
                          </a:solidFill>
                          <a:latin typeface="+mn-ea"/>
                          <a:ea typeface="+mn-ea"/>
                        </a:rPr>
                        <a:t>検証する第三者委員会の設置、検証結果の公表を求める</a:t>
                      </a:r>
                      <a:endParaRPr kumimoji="1" lang="en-US" altLang="ja-JP" sz="2000" dirty="0">
                        <a:solidFill>
                          <a:schemeClr val="tx1">
                            <a:lumMod val="75000"/>
                            <a:lumOff val="25000"/>
                          </a:schemeClr>
                        </a:solidFill>
                        <a:latin typeface="+mn-ea"/>
                        <a:ea typeface="+mn-ea"/>
                      </a:endParaRPr>
                    </a:p>
                    <a:p>
                      <a:r>
                        <a:rPr kumimoji="1" lang="ja-JP" altLang="en-US" sz="2000" dirty="0">
                          <a:solidFill>
                            <a:schemeClr val="tx1">
                              <a:lumMod val="75000"/>
                              <a:lumOff val="25000"/>
                            </a:schemeClr>
                          </a:solidFill>
                          <a:latin typeface="+mn-ea"/>
                          <a:ea typeface="+mn-ea"/>
                        </a:rPr>
                        <a:t>「要望書」を市に提出</a:t>
                      </a:r>
                    </a:p>
                  </a:txBody>
                  <a:tcPr marL="162000" marR="9000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7855248"/>
                  </a:ext>
                </a:extLst>
              </a:tr>
            </a:tbl>
          </a:graphicData>
        </a:graphic>
      </p:graphicFrame>
    </p:spTree>
    <p:extLst>
      <p:ext uri="{BB962C8B-B14F-4D97-AF65-F5344CB8AC3E}">
        <p14:creationId xmlns:p14="http://schemas.microsoft.com/office/powerpoint/2010/main" val="183186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１</a:t>
            </a:r>
            <a:r>
              <a:rPr lang="en-US" altLang="ja-JP" sz="2300" b="1" dirty="0">
                <a:solidFill>
                  <a:schemeClr val="bg1"/>
                </a:solidFill>
              </a:rPr>
              <a:t>.</a:t>
            </a:r>
            <a:r>
              <a:rPr lang="ja-JP" altLang="en-US" sz="2300" b="1" spc="300" dirty="0">
                <a:solidFill>
                  <a:schemeClr val="bg1"/>
                </a:solidFill>
              </a:rPr>
              <a:t>中間報告公表までの経緯</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4</a:t>
            </a:fld>
            <a:endParaRPr kumimoji="1" lang="ja-JP" altLang="en-US" dirty="0">
              <a:solidFill>
                <a:srgbClr val="B8E961"/>
              </a:solidFill>
            </a:endParaRPr>
          </a:p>
        </p:txBody>
      </p:sp>
      <p:graphicFrame>
        <p:nvGraphicFramePr>
          <p:cNvPr id="7" name="表 7">
            <a:extLst>
              <a:ext uri="{FF2B5EF4-FFF2-40B4-BE49-F238E27FC236}">
                <a16:creationId xmlns:a16="http://schemas.microsoft.com/office/drawing/2014/main" id="{6EA44596-0047-4959-95E0-293E2FD6EED8}"/>
              </a:ext>
            </a:extLst>
          </p:cNvPr>
          <p:cNvGraphicFramePr>
            <a:graphicFrameLocks noGrp="1"/>
          </p:cNvGraphicFramePr>
          <p:nvPr>
            <p:extLst>
              <p:ext uri="{D42A27DB-BD31-4B8C-83A1-F6EECF244321}">
                <p14:modId xmlns:p14="http://schemas.microsoft.com/office/powerpoint/2010/main" val="312880875"/>
              </p:ext>
            </p:extLst>
          </p:nvPr>
        </p:nvGraphicFramePr>
        <p:xfrm>
          <a:off x="722742" y="1535064"/>
          <a:ext cx="8752951" cy="1802640"/>
        </p:xfrm>
        <a:graphic>
          <a:graphicData uri="http://schemas.openxmlformats.org/drawingml/2006/table">
            <a:tbl>
              <a:tblPr firstRow="1" bandRow="1">
                <a:tableStyleId>{2D5ABB26-0587-4C30-8999-92F81FD0307C}</a:tableStyleId>
              </a:tblPr>
              <a:tblGrid>
                <a:gridCol w="738504">
                  <a:extLst>
                    <a:ext uri="{9D8B030D-6E8A-4147-A177-3AD203B41FA5}">
                      <a16:colId xmlns:a16="http://schemas.microsoft.com/office/drawing/2014/main" val="4026092960"/>
                    </a:ext>
                  </a:extLst>
                </a:gridCol>
                <a:gridCol w="439271">
                  <a:extLst>
                    <a:ext uri="{9D8B030D-6E8A-4147-A177-3AD203B41FA5}">
                      <a16:colId xmlns:a16="http://schemas.microsoft.com/office/drawing/2014/main" val="1525807929"/>
                    </a:ext>
                  </a:extLst>
                </a:gridCol>
                <a:gridCol w="421342">
                  <a:extLst>
                    <a:ext uri="{9D8B030D-6E8A-4147-A177-3AD203B41FA5}">
                      <a16:colId xmlns:a16="http://schemas.microsoft.com/office/drawing/2014/main" val="1195492861"/>
                    </a:ext>
                  </a:extLst>
                </a:gridCol>
                <a:gridCol w="7153834">
                  <a:extLst>
                    <a:ext uri="{9D8B030D-6E8A-4147-A177-3AD203B41FA5}">
                      <a16:colId xmlns:a16="http://schemas.microsoft.com/office/drawing/2014/main" val="482461167"/>
                    </a:ext>
                  </a:extLst>
                </a:gridCol>
              </a:tblGrid>
              <a:tr h="397662">
                <a:tc>
                  <a:txBody>
                    <a:bodyPr/>
                    <a:lstStyle/>
                    <a:p>
                      <a:pPr algn="r"/>
                      <a:r>
                        <a:rPr kumimoji="1" lang="en-US" altLang="ja-JP" sz="2000" dirty="0">
                          <a:solidFill>
                            <a:schemeClr val="tx1">
                              <a:lumMod val="75000"/>
                              <a:lumOff val="25000"/>
                            </a:schemeClr>
                          </a:solidFill>
                          <a:latin typeface="+mn-ea"/>
                          <a:ea typeface="+mn-ea"/>
                        </a:rPr>
                        <a:t>2022.</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2.</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16</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kumimoji="1" lang="ja-JP" altLang="en-US" sz="2000" dirty="0">
                          <a:solidFill>
                            <a:schemeClr val="tx1">
                              <a:lumMod val="75000"/>
                              <a:lumOff val="25000"/>
                            </a:schemeClr>
                          </a:solidFill>
                          <a:latin typeface="+mn-ea"/>
                          <a:ea typeface="+mn-ea"/>
                        </a:rPr>
                        <a:t>市長、常任委員会に「中間報告」提出</a:t>
                      </a:r>
                    </a:p>
                    <a:p>
                      <a:pPr>
                        <a:lnSpc>
                          <a:spcPct val="100000"/>
                        </a:lnSpc>
                        <a:spcAft>
                          <a:spcPts val="0"/>
                        </a:spcAft>
                      </a:pPr>
                      <a:r>
                        <a:rPr kumimoji="1" lang="ja-JP" altLang="en-US" sz="2000" dirty="0">
                          <a:solidFill>
                            <a:schemeClr val="tx1">
                              <a:lumMod val="75000"/>
                              <a:lumOff val="25000"/>
                            </a:schemeClr>
                          </a:solidFill>
                          <a:latin typeface="+mn-ea"/>
                          <a:ea typeface="+mn-ea"/>
                        </a:rPr>
                        <a:t>今後選定する外部有識者の意見・評価を踏まえ、最終的に報告書として公表する、市民の意見は「報告書をまとめる際の参考にする」との事務局説明</a:t>
                      </a:r>
                    </a:p>
                  </a:txBody>
                  <a:tcPr marL="162000" marR="9000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1281870"/>
                  </a:ext>
                </a:extLst>
              </a:tr>
              <a:tr h="370840">
                <a:tc>
                  <a:txBody>
                    <a:bodyPr/>
                    <a:lstStyle/>
                    <a:p>
                      <a:pPr algn="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2.</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000" dirty="0">
                          <a:solidFill>
                            <a:schemeClr val="tx1">
                              <a:lumMod val="75000"/>
                              <a:lumOff val="25000"/>
                            </a:schemeClr>
                          </a:solidFill>
                          <a:latin typeface="+mn-ea"/>
                          <a:ea typeface="+mn-ea"/>
                        </a:rPr>
                        <a:t>25</a:t>
                      </a:r>
                      <a:endParaRPr kumimoji="1" lang="ja-JP" altLang="en-US" sz="2000" dirty="0">
                        <a:solidFill>
                          <a:schemeClr val="tx1">
                            <a:lumMod val="75000"/>
                            <a:lumOff val="25000"/>
                          </a:schemeClr>
                        </a:solidFill>
                        <a:latin typeface="+mn-ea"/>
                        <a:ea typeface="+mn-ea"/>
                      </a:endParaRPr>
                    </a:p>
                  </a:txBody>
                  <a:tcPr marR="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000" dirty="0">
                          <a:solidFill>
                            <a:schemeClr val="tx1">
                              <a:lumMod val="75000"/>
                              <a:lumOff val="25000"/>
                            </a:schemeClr>
                          </a:solidFill>
                          <a:latin typeface="+mn-ea"/>
                          <a:ea typeface="+mn-ea"/>
                        </a:rPr>
                        <a:t>市長、記者会見で「最終報告書の年度内公表は困難」と表明</a:t>
                      </a:r>
                    </a:p>
                  </a:txBody>
                  <a:tcPr marL="162000" marR="90000" marB="936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204089"/>
                  </a:ext>
                </a:extLst>
              </a:tr>
            </a:tbl>
          </a:graphicData>
        </a:graphic>
      </p:graphicFrame>
    </p:spTree>
    <p:extLst>
      <p:ext uri="{BB962C8B-B14F-4D97-AF65-F5344CB8AC3E}">
        <p14:creationId xmlns:p14="http://schemas.microsoft.com/office/powerpoint/2010/main" val="567584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２</a:t>
            </a:r>
            <a:r>
              <a:rPr lang="en-US" altLang="ja-JP" sz="2300" b="1" dirty="0">
                <a:solidFill>
                  <a:schemeClr val="bg1"/>
                </a:solidFill>
              </a:rPr>
              <a:t>.</a:t>
            </a:r>
            <a:r>
              <a:rPr lang="ja-JP" altLang="en-US" sz="2300" b="1" dirty="0">
                <a:solidFill>
                  <a:schemeClr val="bg1"/>
                </a:solidFill>
              </a:rPr>
              <a:t> 全１８２頁の構成（目次）</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5</a:t>
            </a:fld>
            <a:endParaRPr kumimoji="1" lang="ja-JP" altLang="en-US" dirty="0">
              <a:solidFill>
                <a:srgbClr val="B8E961"/>
              </a:solidFill>
            </a:endParaRPr>
          </a:p>
        </p:txBody>
      </p:sp>
      <p:graphicFrame>
        <p:nvGraphicFramePr>
          <p:cNvPr id="8" name="表 6">
            <a:extLst>
              <a:ext uri="{FF2B5EF4-FFF2-40B4-BE49-F238E27FC236}">
                <a16:creationId xmlns:a16="http://schemas.microsoft.com/office/drawing/2014/main" id="{C013BF72-5AAC-41A2-A628-06DABE2AD8C8}"/>
              </a:ext>
            </a:extLst>
          </p:cNvPr>
          <p:cNvGraphicFramePr>
            <a:graphicFrameLocks noGrp="1"/>
          </p:cNvGraphicFramePr>
          <p:nvPr>
            <p:extLst>
              <p:ext uri="{D42A27DB-BD31-4B8C-83A1-F6EECF244321}">
                <p14:modId xmlns:p14="http://schemas.microsoft.com/office/powerpoint/2010/main" val="3522215500"/>
              </p:ext>
            </p:extLst>
          </p:nvPr>
        </p:nvGraphicFramePr>
        <p:xfrm>
          <a:off x="987612" y="1628569"/>
          <a:ext cx="8174317" cy="4038543"/>
        </p:xfrm>
        <a:graphic>
          <a:graphicData uri="http://schemas.openxmlformats.org/drawingml/2006/table">
            <a:tbl>
              <a:tblPr firstRow="1" bandRow="1">
                <a:tableStyleId>{5C22544A-7EE6-4342-B048-85BDC9FD1C3A}</a:tableStyleId>
              </a:tblPr>
              <a:tblGrid>
                <a:gridCol w="706717">
                  <a:extLst>
                    <a:ext uri="{9D8B030D-6E8A-4147-A177-3AD203B41FA5}">
                      <a16:colId xmlns:a16="http://schemas.microsoft.com/office/drawing/2014/main" val="675902847"/>
                    </a:ext>
                  </a:extLst>
                </a:gridCol>
                <a:gridCol w="6651812">
                  <a:extLst>
                    <a:ext uri="{9D8B030D-6E8A-4147-A177-3AD203B41FA5}">
                      <a16:colId xmlns:a16="http://schemas.microsoft.com/office/drawing/2014/main" val="767866433"/>
                    </a:ext>
                  </a:extLst>
                </a:gridCol>
                <a:gridCol w="815788">
                  <a:extLst>
                    <a:ext uri="{9D8B030D-6E8A-4147-A177-3AD203B41FA5}">
                      <a16:colId xmlns:a16="http://schemas.microsoft.com/office/drawing/2014/main" val="3831707815"/>
                    </a:ext>
                  </a:extLst>
                </a:gridCol>
              </a:tblGrid>
              <a:tr h="200684">
                <a:tc>
                  <a:txBody>
                    <a:bodyPr/>
                    <a:lstStyle/>
                    <a:p>
                      <a:pPr algn="l">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第１</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ja-JP" altLang="en-US" sz="2000" b="0" kern="1200" dirty="0">
                          <a:solidFill>
                            <a:schemeClr val="tx1">
                              <a:lumMod val="75000"/>
                              <a:lumOff val="25000"/>
                            </a:schemeClr>
                          </a:solidFill>
                          <a:effectLst/>
                          <a:latin typeface="+mn-ea"/>
                          <a:ea typeface="+mn-ea"/>
                          <a:cs typeface="+mn-cs"/>
                        </a:rPr>
                        <a:t>はじめに</a:t>
                      </a:r>
                      <a:endParaRPr kumimoji="1" lang="en-US" altLang="ja-JP" sz="2000" b="0" kern="1200" dirty="0">
                        <a:solidFill>
                          <a:schemeClr val="tx1">
                            <a:lumMod val="75000"/>
                            <a:lumOff val="25000"/>
                          </a:schemeClr>
                        </a:solidFill>
                        <a:effectLst/>
                        <a:latin typeface="+mn-ea"/>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50000"/>
                        </a:lnSpc>
                        <a:spcBef>
                          <a:spcPts val="600"/>
                        </a:spcBef>
                        <a:spcAft>
                          <a:spcPts val="600"/>
                        </a:spcAft>
                      </a:pPr>
                      <a:r>
                        <a:rPr kumimoji="1" lang="en-US" altLang="ja-JP" sz="2000" b="0" kern="1200" dirty="0">
                          <a:solidFill>
                            <a:schemeClr val="tx1">
                              <a:lumMod val="75000"/>
                              <a:lumOff val="25000"/>
                            </a:schemeClr>
                          </a:solidFill>
                          <a:effectLst/>
                          <a:latin typeface="+mn-ea"/>
                          <a:ea typeface="+mn-ea"/>
                          <a:cs typeface="+mn-cs"/>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2478894"/>
                  </a:ext>
                </a:extLst>
              </a:tr>
              <a:tr h="588773">
                <a:tc>
                  <a:txBody>
                    <a:bodyPr/>
                    <a:lstStyle/>
                    <a:p>
                      <a:pPr algn="l">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第２</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ja-JP" altLang="en-US" sz="2000" b="0" kern="1200" dirty="0">
                          <a:solidFill>
                            <a:schemeClr val="tx1">
                              <a:lumMod val="75000"/>
                              <a:lumOff val="25000"/>
                            </a:schemeClr>
                          </a:solidFill>
                          <a:effectLst/>
                          <a:latin typeface="+mn-ea"/>
                          <a:ea typeface="+mn-ea"/>
                          <a:cs typeface="+mn-cs"/>
                        </a:rPr>
                        <a:t>これまでの主な経過</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50000"/>
                        </a:lnSpc>
                        <a:spcBef>
                          <a:spcPts val="600"/>
                        </a:spcBef>
                        <a:spcAft>
                          <a:spcPts val="600"/>
                        </a:spcAft>
                      </a:pPr>
                      <a:r>
                        <a:rPr kumimoji="1" lang="en-US" altLang="ja-JP" sz="2000" b="0" dirty="0">
                          <a:solidFill>
                            <a:schemeClr val="tx1">
                              <a:lumMod val="75000"/>
                              <a:lumOff val="25000"/>
                            </a:schemeClr>
                          </a:solidFill>
                          <a:latin typeface="+mn-ea"/>
                          <a:ea typeface="+mn-ea"/>
                        </a:rPr>
                        <a:t>2</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903343"/>
                  </a:ext>
                </a:extLst>
              </a:tr>
              <a:tr h="588773">
                <a:tc>
                  <a:txBody>
                    <a:bodyPr/>
                    <a:lstStyle/>
                    <a:p>
                      <a:pPr algn="l">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第３</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主な取組・動き</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50000"/>
                        </a:lnSpc>
                        <a:spcBef>
                          <a:spcPts val="600"/>
                        </a:spcBef>
                        <a:spcAft>
                          <a:spcPts val="600"/>
                        </a:spcAft>
                      </a:pPr>
                      <a:r>
                        <a:rPr kumimoji="1" lang="en-US" altLang="ja-JP" sz="2000" b="0" dirty="0">
                          <a:solidFill>
                            <a:schemeClr val="tx1">
                              <a:lumMod val="75000"/>
                              <a:lumOff val="25000"/>
                            </a:schemeClr>
                          </a:solidFill>
                          <a:latin typeface="+mn-ea"/>
                          <a:ea typeface="+mn-ea"/>
                        </a:rPr>
                        <a:t>16</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0064917"/>
                  </a:ext>
                </a:extLst>
              </a:tr>
              <a:tr h="588773">
                <a:tc>
                  <a:txBody>
                    <a:bodyPr/>
                    <a:lstStyle/>
                    <a:p>
                      <a:pPr algn="l">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　１</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 ＩＲ検討から誘致の意思決定等の経過</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50000"/>
                        </a:lnSpc>
                        <a:spcBef>
                          <a:spcPts val="600"/>
                        </a:spcBef>
                        <a:spcAft>
                          <a:spcPts val="600"/>
                        </a:spcAft>
                      </a:pPr>
                      <a:r>
                        <a:rPr kumimoji="1" lang="en-US" altLang="ja-JP" sz="2000" b="0" dirty="0">
                          <a:solidFill>
                            <a:schemeClr val="tx1">
                              <a:lumMod val="75000"/>
                              <a:lumOff val="25000"/>
                            </a:schemeClr>
                          </a:solidFill>
                          <a:latin typeface="+mn-ea"/>
                          <a:ea typeface="+mn-ea"/>
                        </a:rPr>
                        <a:t>16</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6206035"/>
                  </a:ext>
                </a:extLst>
              </a:tr>
              <a:tr h="588773">
                <a:tc>
                  <a:txBody>
                    <a:bodyPr/>
                    <a:lstStyle/>
                    <a:p>
                      <a:pPr algn="l">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　２</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広報・広聴の取組</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50000"/>
                        </a:lnSpc>
                        <a:spcBef>
                          <a:spcPts val="600"/>
                        </a:spcBef>
                        <a:spcAft>
                          <a:spcPts val="600"/>
                        </a:spcAft>
                      </a:pPr>
                      <a:r>
                        <a:rPr kumimoji="1" lang="en-US" altLang="ja-JP" sz="2000" b="0" dirty="0">
                          <a:solidFill>
                            <a:schemeClr val="tx1">
                              <a:lumMod val="75000"/>
                              <a:lumOff val="25000"/>
                            </a:schemeClr>
                          </a:solidFill>
                          <a:latin typeface="+mn-ea"/>
                          <a:ea typeface="+mn-ea"/>
                        </a:rPr>
                        <a:t>125</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5133722"/>
                  </a:ext>
                </a:extLst>
              </a:tr>
              <a:tr h="588773">
                <a:tc>
                  <a:txBody>
                    <a:bodyPr/>
                    <a:lstStyle/>
                    <a:p>
                      <a:pPr algn="l">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　３</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ギャンブル等依存症などの懸念事項に対する取組</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50000"/>
                        </a:lnSpc>
                        <a:spcBef>
                          <a:spcPts val="600"/>
                        </a:spcBef>
                        <a:spcAft>
                          <a:spcPts val="600"/>
                        </a:spcAft>
                      </a:pPr>
                      <a:r>
                        <a:rPr kumimoji="1" lang="en-US" altLang="ja-JP" sz="2000" b="0" dirty="0">
                          <a:solidFill>
                            <a:schemeClr val="tx1">
                              <a:lumMod val="75000"/>
                              <a:lumOff val="25000"/>
                            </a:schemeClr>
                          </a:solidFill>
                          <a:latin typeface="+mn-ea"/>
                          <a:ea typeface="+mn-ea"/>
                        </a:rPr>
                        <a:t>154</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2950802"/>
                  </a:ext>
                </a:extLst>
              </a:tr>
              <a:tr h="588773">
                <a:tc>
                  <a:txBody>
                    <a:bodyPr/>
                    <a:lstStyle/>
                    <a:p>
                      <a:pPr algn="l">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　４</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50000"/>
                        </a:lnSpc>
                        <a:spcBef>
                          <a:spcPts val="600"/>
                        </a:spcBef>
                        <a:spcAft>
                          <a:spcPts val="600"/>
                        </a:spcAft>
                      </a:pPr>
                      <a:r>
                        <a:rPr kumimoji="1" lang="ja-JP" altLang="en-US" sz="2000" b="0" dirty="0">
                          <a:solidFill>
                            <a:schemeClr val="tx1">
                              <a:lumMod val="75000"/>
                              <a:lumOff val="25000"/>
                            </a:schemeClr>
                          </a:solidFill>
                          <a:latin typeface="+mn-ea"/>
                          <a:ea typeface="+mn-ea"/>
                        </a:rPr>
                        <a:t>経済的社会的効果</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50000"/>
                        </a:lnSpc>
                        <a:spcBef>
                          <a:spcPts val="600"/>
                        </a:spcBef>
                        <a:spcAft>
                          <a:spcPts val="600"/>
                        </a:spcAft>
                      </a:pPr>
                      <a:r>
                        <a:rPr kumimoji="1" lang="en-US" altLang="ja-JP" sz="2000" b="0" dirty="0">
                          <a:solidFill>
                            <a:schemeClr val="tx1">
                              <a:lumMod val="75000"/>
                              <a:lumOff val="25000"/>
                            </a:schemeClr>
                          </a:solidFill>
                          <a:latin typeface="+mn-ea"/>
                          <a:ea typeface="+mn-ea"/>
                        </a:rPr>
                        <a:t>174</a:t>
                      </a:r>
                      <a:endParaRPr kumimoji="1" lang="ja-JP" altLang="en-US" sz="2000" b="0" dirty="0">
                        <a:solidFill>
                          <a:schemeClr val="tx1">
                            <a:lumMod val="75000"/>
                            <a:lumOff val="25000"/>
                          </a:schemeClr>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1945661"/>
                  </a:ext>
                </a:extLst>
              </a:tr>
            </a:tbl>
          </a:graphicData>
        </a:graphic>
      </p:graphicFrame>
      <p:cxnSp>
        <p:nvCxnSpPr>
          <p:cNvPr id="10" name="直線コネクタ 9">
            <a:extLst>
              <a:ext uri="{FF2B5EF4-FFF2-40B4-BE49-F238E27FC236}">
                <a16:creationId xmlns:a16="http://schemas.microsoft.com/office/drawing/2014/main" id="{F3CAA68C-F098-4722-B800-BA13240CD432}"/>
              </a:ext>
            </a:extLst>
          </p:cNvPr>
          <p:cNvCxnSpPr>
            <a:cxnSpLocks/>
          </p:cNvCxnSpPr>
          <p:nvPr/>
        </p:nvCxnSpPr>
        <p:spPr>
          <a:xfrm>
            <a:off x="7575176" y="4787152"/>
            <a:ext cx="992282"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808052C-F3F6-45E0-B6A9-A756C2122AFB}"/>
              </a:ext>
            </a:extLst>
          </p:cNvPr>
          <p:cNvCxnSpPr>
            <a:cxnSpLocks/>
          </p:cNvCxnSpPr>
          <p:nvPr/>
        </p:nvCxnSpPr>
        <p:spPr>
          <a:xfrm>
            <a:off x="3944471" y="4195481"/>
            <a:ext cx="4622987"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922A872-D098-4A38-989F-9B89550FDF18}"/>
              </a:ext>
            </a:extLst>
          </p:cNvPr>
          <p:cNvCxnSpPr>
            <a:cxnSpLocks/>
          </p:cNvCxnSpPr>
          <p:nvPr/>
        </p:nvCxnSpPr>
        <p:spPr>
          <a:xfrm>
            <a:off x="3944471" y="5378823"/>
            <a:ext cx="4622987"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E14F7424-5C5B-4726-BDE1-6C70687A012F}"/>
              </a:ext>
            </a:extLst>
          </p:cNvPr>
          <p:cNvCxnSpPr>
            <a:cxnSpLocks/>
          </p:cNvCxnSpPr>
          <p:nvPr/>
        </p:nvCxnSpPr>
        <p:spPr>
          <a:xfrm>
            <a:off x="3594847" y="3039036"/>
            <a:ext cx="5098117"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7BC5A03B-3392-4006-BFBB-1ADB037A87EB}"/>
              </a:ext>
            </a:extLst>
          </p:cNvPr>
          <p:cNvCxnSpPr>
            <a:cxnSpLocks/>
          </p:cNvCxnSpPr>
          <p:nvPr/>
        </p:nvCxnSpPr>
        <p:spPr>
          <a:xfrm>
            <a:off x="6257365" y="3621742"/>
            <a:ext cx="2435599"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C4E21C44-27D9-44D7-9782-C8892BC70E82}"/>
              </a:ext>
            </a:extLst>
          </p:cNvPr>
          <p:cNvCxnSpPr>
            <a:cxnSpLocks/>
          </p:cNvCxnSpPr>
          <p:nvPr/>
        </p:nvCxnSpPr>
        <p:spPr>
          <a:xfrm>
            <a:off x="4168588" y="2429436"/>
            <a:ext cx="4524376"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4FE01B92-64CD-4FB7-89A4-314C082AA055}"/>
              </a:ext>
            </a:extLst>
          </p:cNvPr>
          <p:cNvCxnSpPr>
            <a:cxnSpLocks/>
          </p:cNvCxnSpPr>
          <p:nvPr/>
        </p:nvCxnSpPr>
        <p:spPr>
          <a:xfrm>
            <a:off x="2841812" y="1909483"/>
            <a:ext cx="5851152"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514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３</a:t>
            </a:r>
            <a:r>
              <a:rPr lang="en-US" altLang="ja-JP" sz="2300" b="1" dirty="0">
                <a:solidFill>
                  <a:schemeClr val="bg1"/>
                </a:solidFill>
              </a:rPr>
              <a:t>.</a:t>
            </a:r>
            <a:r>
              <a:rPr lang="ja-JP" altLang="en-US" sz="2300" b="1" dirty="0">
                <a:solidFill>
                  <a:schemeClr val="bg1"/>
                </a:solidFill>
              </a:rPr>
              <a:t>目的意識を欠いたままの「振り返り」</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6</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593790"/>
            <a:ext cx="10076329" cy="837640"/>
          </a:xfrm>
          <a:prstGeom prst="rect">
            <a:avLst/>
          </a:prstGeom>
          <a:noFill/>
        </p:spPr>
        <p:txBody>
          <a:bodyPr wrap="square" rtlCol="0">
            <a:noAutofit/>
          </a:bodyPr>
          <a:lstStyle/>
          <a:p>
            <a:r>
              <a:rPr lang="ja-JP" altLang="en-US" sz="2300" dirty="0">
                <a:solidFill>
                  <a:schemeClr val="tx1">
                    <a:lumMod val="75000"/>
                    <a:lumOff val="25000"/>
                  </a:schemeClr>
                </a:solidFill>
              </a:rPr>
              <a:t>（１）既存の文書を「ホチキス止め」した部分が多く、「書きおろし」</a:t>
            </a:r>
            <a:endParaRPr lang="en-US" altLang="ja-JP" sz="2300" dirty="0">
              <a:solidFill>
                <a:schemeClr val="tx1">
                  <a:lumMod val="75000"/>
                  <a:lumOff val="25000"/>
                </a:schemeClr>
              </a:solidFill>
            </a:endParaRPr>
          </a:p>
          <a:p>
            <a:r>
              <a:rPr lang="ja-JP" altLang="en-US" sz="2300" dirty="0">
                <a:solidFill>
                  <a:schemeClr val="tx1">
                    <a:lumMod val="75000"/>
                    <a:lumOff val="25000"/>
                  </a:schemeClr>
                </a:solidFill>
              </a:rPr>
              <a:t>　　　部分は少ない。</a:t>
            </a:r>
          </a:p>
        </p:txBody>
      </p:sp>
      <p:sp>
        <p:nvSpPr>
          <p:cNvPr id="7" name="テキスト ボックス 6">
            <a:extLst>
              <a:ext uri="{FF2B5EF4-FFF2-40B4-BE49-F238E27FC236}">
                <a16:creationId xmlns:a16="http://schemas.microsoft.com/office/drawing/2014/main" id="{E01F3748-7EFE-4E4A-A934-688D5D101667}"/>
              </a:ext>
            </a:extLst>
          </p:cNvPr>
          <p:cNvSpPr txBox="1"/>
          <p:nvPr/>
        </p:nvSpPr>
        <p:spPr>
          <a:xfrm>
            <a:off x="987612" y="2400489"/>
            <a:ext cx="5745698" cy="2830005"/>
          </a:xfrm>
          <a:prstGeom prst="rect">
            <a:avLst/>
          </a:prstGeom>
          <a:noFill/>
        </p:spPr>
        <p:txBody>
          <a:bodyPr wrap="square" rtlCol="0">
            <a:spAutoFit/>
          </a:bodyPr>
          <a:lstStyle/>
          <a:p>
            <a:pPr>
              <a:lnSpc>
                <a:spcPct val="200000"/>
              </a:lnSpc>
            </a:pPr>
            <a:r>
              <a:rPr kumimoji="1" lang="ja-JP" altLang="en-US" sz="2300" dirty="0">
                <a:solidFill>
                  <a:schemeClr val="tx1">
                    <a:lumMod val="75000"/>
                    <a:lumOff val="25000"/>
                  </a:schemeClr>
                </a:solidFill>
                <a:latin typeface="+mn-ea"/>
              </a:rPr>
              <a:t>・市会での議論等⇒</a:t>
            </a:r>
            <a:r>
              <a:rPr kumimoji="1" lang="en-US" altLang="ja-JP" sz="2300" dirty="0">
                <a:solidFill>
                  <a:schemeClr val="tx1">
                    <a:lumMod val="75000"/>
                    <a:lumOff val="25000"/>
                  </a:schemeClr>
                </a:solidFill>
                <a:latin typeface="+mn-ea"/>
              </a:rPr>
              <a:t>41</a:t>
            </a:r>
            <a:r>
              <a:rPr kumimoji="1" lang="ja-JP" altLang="en-US" sz="2300" dirty="0">
                <a:solidFill>
                  <a:schemeClr val="tx1">
                    <a:lumMod val="75000"/>
                    <a:lumOff val="25000"/>
                  </a:schemeClr>
                </a:solidFill>
                <a:latin typeface="+mn-ea"/>
              </a:rPr>
              <a:t>頁</a:t>
            </a:r>
          </a:p>
          <a:p>
            <a:pPr>
              <a:lnSpc>
                <a:spcPct val="200000"/>
              </a:lnSpc>
            </a:pPr>
            <a:r>
              <a:rPr kumimoji="1" lang="ja-JP" altLang="en-US" sz="2300" dirty="0">
                <a:solidFill>
                  <a:schemeClr val="tx1">
                    <a:lumMod val="75000"/>
                    <a:lumOff val="25000"/>
                  </a:schemeClr>
                </a:solidFill>
                <a:latin typeface="+mn-ea"/>
              </a:rPr>
              <a:t>・市民向け説明会での主な質疑⇒ </a:t>
            </a:r>
            <a:r>
              <a:rPr kumimoji="1" lang="en-US" altLang="ja-JP" sz="2300" dirty="0">
                <a:solidFill>
                  <a:schemeClr val="tx1">
                    <a:lumMod val="75000"/>
                    <a:lumOff val="25000"/>
                  </a:schemeClr>
                </a:solidFill>
                <a:latin typeface="+mn-ea"/>
              </a:rPr>
              <a:t>13</a:t>
            </a:r>
            <a:r>
              <a:rPr kumimoji="1" lang="ja-JP" altLang="en-US" sz="2300" dirty="0">
                <a:solidFill>
                  <a:schemeClr val="tx1">
                    <a:lumMod val="75000"/>
                    <a:lumOff val="25000"/>
                  </a:schemeClr>
                </a:solidFill>
                <a:latin typeface="+mn-ea"/>
              </a:rPr>
              <a:t>頁</a:t>
            </a:r>
          </a:p>
          <a:p>
            <a:pPr>
              <a:lnSpc>
                <a:spcPct val="200000"/>
              </a:lnSpc>
            </a:pPr>
            <a:r>
              <a:rPr kumimoji="1" lang="ja-JP" altLang="en-US" sz="2300" dirty="0">
                <a:solidFill>
                  <a:schemeClr val="tx1">
                    <a:lumMod val="75000"/>
                    <a:lumOff val="25000"/>
                  </a:schemeClr>
                </a:solidFill>
                <a:latin typeface="+mn-ea"/>
              </a:rPr>
              <a:t>・市の</a:t>
            </a:r>
            <a:r>
              <a:rPr kumimoji="1" lang="en-US" altLang="ja-JP" sz="2300" dirty="0">
                <a:solidFill>
                  <a:schemeClr val="tx1">
                    <a:lumMod val="75000"/>
                    <a:lumOff val="25000"/>
                  </a:schemeClr>
                </a:solidFill>
                <a:latin typeface="+mn-ea"/>
              </a:rPr>
              <a:t>HP</a:t>
            </a:r>
            <a:r>
              <a:rPr kumimoji="1" lang="ja-JP" altLang="en-US" sz="2300" dirty="0">
                <a:solidFill>
                  <a:schemeClr val="tx1">
                    <a:lumMod val="75000"/>
                    <a:lumOff val="25000"/>
                  </a:schemeClr>
                </a:solidFill>
                <a:latin typeface="+mn-ea"/>
              </a:rPr>
              <a:t>上の文書の転載⇒ </a:t>
            </a:r>
            <a:r>
              <a:rPr kumimoji="1" lang="en-US" altLang="ja-JP" sz="2300" dirty="0">
                <a:solidFill>
                  <a:schemeClr val="tx1">
                    <a:lumMod val="75000"/>
                    <a:lumOff val="25000"/>
                  </a:schemeClr>
                </a:solidFill>
                <a:latin typeface="+mn-ea"/>
              </a:rPr>
              <a:t>32</a:t>
            </a:r>
            <a:r>
              <a:rPr kumimoji="1" lang="ja-JP" altLang="en-US" sz="2300" dirty="0">
                <a:solidFill>
                  <a:schemeClr val="tx1">
                    <a:lumMod val="75000"/>
                    <a:lumOff val="25000"/>
                  </a:schemeClr>
                </a:solidFill>
                <a:latin typeface="+mn-ea"/>
              </a:rPr>
              <a:t>頁</a:t>
            </a:r>
          </a:p>
          <a:p>
            <a:pPr>
              <a:lnSpc>
                <a:spcPct val="200000"/>
              </a:lnSpc>
            </a:pPr>
            <a:r>
              <a:rPr kumimoji="1" lang="ja-JP" altLang="en-US" sz="2300" dirty="0">
                <a:solidFill>
                  <a:schemeClr val="tx1">
                    <a:lumMod val="75000"/>
                    <a:lumOff val="25000"/>
                  </a:schemeClr>
                </a:solidFill>
                <a:latin typeface="+mn-ea"/>
              </a:rPr>
              <a:t>・国の</a:t>
            </a:r>
            <a:r>
              <a:rPr kumimoji="1" lang="en-US" altLang="ja-JP" sz="2300" dirty="0">
                <a:solidFill>
                  <a:schemeClr val="tx1">
                    <a:lumMod val="75000"/>
                    <a:lumOff val="25000"/>
                  </a:schemeClr>
                </a:solidFill>
                <a:latin typeface="+mn-ea"/>
              </a:rPr>
              <a:t>HP</a:t>
            </a:r>
            <a:r>
              <a:rPr kumimoji="1" lang="ja-JP" altLang="en-US" sz="2300" dirty="0">
                <a:solidFill>
                  <a:schemeClr val="tx1">
                    <a:lumMod val="75000"/>
                    <a:lumOff val="25000"/>
                  </a:schemeClr>
                </a:solidFill>
                <a:latin typeface="+mn-ea"/>
              </a:rPr>
              <a:t>上の文書の転載⇒ </a:t>
            </a:r>
            <a:r>
              <a:rPr kumimoji="1" lang="en-US" altLang="ja-JP" sz="2300" dirty="0">
                <a:solidFill>
                  <a:schemeClr val="tx1">
                    <a:lumMod val="75000"/>
                    <a:lumOff val="25000"/>
                  </a:schemeClr>
                </a:solidFill>
                <a:latin typeface="+mn-ea"/>
              </a:rPr>
              <a:t>10</a:t>
            </a:r>
            <a:r>
              <a:rPr kumimoji="1" lang="ja-JP" altLang="en-US" sz="2300" dirty="0">
                <a:solidFill>
                  <a:schemeClr val="tx1">
                    <a:lumMod val="75000"/>
                    <a:lumOff val="25000"/>
                  </a:schemeClr>
                </a:solidFill>
                <a:latin typeface="+mn-ea"/>
              </a:rPr>
              <a:t>頁</a:t>
            </a:r>
          </a:p>
        </p:txBody>
      </p:sp>
    </p:spTree>
    <p:extLst>
      <p:ext uri="{BB962C8B-B14F-4D97-AF65-F5344CB8AC3E}">
        <p14:creationId xmlns:p14="http://schemas.microsoft.com/office/powerpoint/2010/main" val="1664239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３</a:t>
            </a:r>
            <a:r>
              <a:rPr lang="en-US" altLang="ja-JP" sz="2300" b="1" dirty="0">
                <a:solidFill>
                  <a:schemeClr val="bg1"/>
                </a:solidFill>
              </a:rPr>
              <a:t>.</a:t>
            </a:r>
            <a:r>
              <a:rPr lang="ja-JP" altLang="en-US" sz="2300" b="1" dirty="0">
                <a:solidFill>
                  <a:schemeClr val="bg1"/>
                </a:solidFill>
              </a:rPr>
              <a:t>目的意識を欠いたままの「振り返り」</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7</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333811"/>
            <a:ext cx="9589789" cy="3723097"/>
          </a:xfrm>
          <a:prstGeom prst="rect">
            <a:avLst/>
          </a:prstGeom>
          <a:noFill/>
        </p:spPr>
        <p:txBody>
          <a:bodyPr wrap="square" rtlCol="0">
            <a:noAutofit/>
          </a:bodyPr>
          <a:lstStyle/>
          <a:p>
            <a:pPr>
              <a:lnSpc>
                <a:spcPct val="200000"/>
              </a:lnSpc>
            </a:pPr>
            <a:r>
              <a:rPr lang="ja-JP" altLang="en-US" sz="2300" dirty="0">
                <a:solidFill>
                  <a:schemeClr val="tx1">
                    <a:lumMod val="75000"/>
                    <a:lumOff val="25000"/>
                  </a:schemeClr>
                </a:solidFill>
                <a:latin typeface="+mn-ea"/>
              </a:rPr>
              <a:t>（２）「横浜の</a:t>
            </a:r>
            <a:r>
              <a:rPr lang="en-US" altLang="ja-JP" sz="2300" dirty="0">
                <a:solidFill>
                  <a:schemeClr val="tx1">
                    <a:lumMod val="75000"/>
                    <a:lumOff val="25000"/>
                  </a:schemeClr>
                </a:solidFill>
                <a:latin typeface="+mn-ea"/>
              </a:rPr>
              <a:t>20</a:t>
            </a:r>
            <a:r>
              <a:rPr lang="ja-JP" altLang="en-US" sz="2300" dirty="0">
                <a:solidFill>
                  <a:schemeClr val="tx1">
                    <a:lumMod val="75000"/>
                    <a:lumOff val="25000"/>
                  </a:schemeClr>
                </a:solidFill>
                <a:latin typeface="+mn-ea"/>
              </a:rPr>
              <a:t>年、</a:t>
            </a:r>
            <a:r>
              <a:rPr lang="en-US" altLang="ja-JP" sz="2300" dirty="0">
                <a:solidFill>
                  <a:schemeClr val="tx1">
                    <a:lumMod val="75000"/>
                    <a:lumOff val="25000"/>
                  </a:schemeClr>
                </a:solidFill>
                <a:latin typeface="+mn-ea"/>
              </a:rPr>
              <a:t>30</a:t>
            </a:r>
            <a:r>
              <a:rPr lang="ja-JP" altLang="en-US" sz="2300" dirty="0">
                <a:solidFill>
                  <a:schemeClr val="tx1">
                    <a:lumMod val="75000"/>
                    <a:lumOff val="25000"/>
                  </a:schemeClr>
                </a:solidFill>
                <a:latin typeface="+mn-ea"/>
              </a:rPr>
              <a:t>年先を見据え、横浜が将来にわたり</a:t>
            </a:r>
            <a:endParaRPr lang="en-US" altLang="ja-JP" sz="2300" dirty="0">
              <a:solidFill>
                <a:schemeClr val="tx1">
                  <a:lumMod val="75000"/>
                  <a:lumOff val="25000"/>
                </a:schemeClr>
              </a:solidFill>
              <a:latin typeface="+mn-ea"/>
            </a:endParaRPr>
          </a:p>
          <a:p>
            <a:pPr>
              <a:lnSpc>
                <a:spcPct val="200000"/>
              </a:lnSpc>
            </a:pPr>
            <a:r>
              <a:rPr lang="ja-JP" altLang="en-US" sz="2300" dirty="0">
                <a:solidFill>
                  <a:schemeClr val="tx1">
                    <a:lumMod val="75000"/>
                    <a:lumOff val="25000"/>
                  </a:schemeClr>
                </a:solidFill>
                <a:latin typeface="+mn-ea"/>
              </a:rPr>
              <a:t>　　　成長・発展を続けていくためには、</a:t>
            </a:r>
            <a:r>
              <a:rPr lang="en-US" altLang="ja-JP" sz="2300" dirty="0">
                <a:solidFill>
                  <a:schemeClr val="tx1">
                    <a:lumMod val="75000"/>
                    <a:lumOff val="25000"/>
                  </a:schemeClr>
                </a:solidFill>
                <a:latin typeface="+mn-ea"/>
              </a:rPr>
              <a:t>IR</a:t>
            </a:r>
            <a:r>
              <a:rPr lang="ja-JP" altLang="en-US" sz="2300" dirty="0">
                <a:solidFill>
                  <a:schemeClr val="tx1">
                    <a:lumMod val="75000"/>
                    <a:lumOff val="25000"/>
                  </a:schemeClr>
                </a:solidFill>
                <a:latin typeface="+mn-ea"/>
              </a:rPr>
              <a:t>を実現する必要がある」</a:t>
            </a:r>
            <a:endParaRPr lang="en-US" altLang="ja-JP" sz="2300" dirty="0">
              <a:solidFill>
                <a:schemeClr val="tx1">
                  <a:lumMod val="75000"/>
                  <a:lumOff val="25000"/>
                </a:schemeClr>
              </a:solidFill>
              <a:latin typeface="+mn-ea"/>
            </a:endParaRPr>
          </a:p>
          <a:p>
            <a:pPr>
              <a:lnSpc>
                <a:spcPct val="200000"/>
              </a:lnSpc>
            </a:pPr>
            <a:r>
              <a:rPr lang="ja-JP" altLang="en-US" sz="2300" dirty="0">
                <a:solidFill>
                  <a:schemeClr val="tx1">
                    <a:lumMod val="75000"/>
                    <a:lumOff val="25000"/>
                  </a:schemeClr>
                </a:solidFill>
                <a:latin typeface="+mn-ea"/>
              </a:rPr>
              <a:t>　　　（</a:t>
            </a:r>
            <a:r>
              <a:rPr lang="en-US" altLang="ja-JP" sz="2300" dirty="0">
                <a:solidFill>
                  <a:schemeClr val="tx1">
                    <a:lumMod val="75000"/>
                    <a:lumOff val="25000"/>
                  </a:schemeClr>
                </a:solidFill>
                <a:latin typeface="+mn-ea"/>
              </a:rPr>
              <a:t>2019.8.22</a:t>
            </a:r>
            <a:r>
              <a:rPr lang="ja-JP" altLang="en-US" sz="2300" dirty="0">
                <a:solidFill>
                  <a:schemeClr val="tx1">
                    <a:lumMod val="75000"/>
                    <a:lumOff val="25000"/>
                  </a:schemeClr>
                </a:solidFill>
                <a:latin typeface="+mn-ea"/>
              </a:rPr>
              <a:t>記者会見での林前市長の誘致表明）と</a:t>
            </a:r>
            <a:endParaRPr lang="en-US" altLang="ja-JP" sz="2300" dirty="0">
              <a:solidFill>
                <a:schemeClr val="tx1">
                  <a:lumMod val="75000"/>
                  <a:lumOff val="25000"/>
                </a:schemeClr>
              </a:solidFill>
              <a:latin typeface="+mn-ea"/>
            </a:endParaRPr>
          </a:p>
          <a:p>
            <a:pPr>
              <a:lnSpc>
                <a:spcPct val="200000"/>
              </a:lnSpc>
            </a:pPr>
            <a:r>
              <a:rPr lang="ja-JP" altLang="en-US" sz="2300" dirty="0">
                <a:solidFill>
                  <a:schemeClr val="tx1">
                    <a:lumMod val="75000"/>
                    <a:lumOff val="25000"/>
                  </a:schemeClr>
                </a:solidFill>
                <a:latin typeface="+mn-ea"/>
              </a:rPr>
              <a:t>　　　位置付けられた政策が、なぜ横浜市民に拒否されたのか、</a:t>
            </a:r>
            <a:endParaRPr lang="en-US" altLang="ja-JP" sz="2300" dirty="0">
              <a:solidFill>
                <a:schemeClr val="tx1">
                  <a:lumMod val="75000"/>
                  <a:lumOff val="25000"/>
                </a:schemeClr>
              </a:solidFill>
              <a:latin typeface="+mn-ea"/>
            </a:endParaRPr>
          </a:p>
          <a:p>
            <a:pPr>
              <a:lnSpc>
                <a:spcPct val="200000"/>
              </a:lnSpc>
            </a:pPr>
            <a:r>
              <a:rPr lang="ja-JP" altLang="en-US" sz="2300" dirty="0">
                <a:solidFill>
                  <a:schemeClr val="tx1">
                    <a:lumMod val="75000"/>
                    <a:lumOff val="25000"/>
                  </a:schemeClr>
                </a:solidFill>
                <a:latin typeface="+mn-ea"/>
              </a:rPr>
              <a:t>　　　という問題意識は全く欠落している。</a:t>
            </a:r>
          </a:p>
        </p:txBody>
      </p:sp>
    </p:spTree>
    <p:extLst>
      <p:ext uri="{BB962C8B-B14F-4D97-AF65-F5344CB8AC3E}">
        <p14:creationId xmlns:p14="http://schemas.microsoft.com/office/powerpoint/2010/main" val="4195665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8</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744628"/>
          </a:xfrm>
          <a:prstGeom prst="rect">
            <a:avLst/>
          </a:prstGeom>
          <a:noFill/>
        </p:spPr>
        <p:txBody>
          <a:bodyPr wrap="square" rtlCol="0">
            <a:noAutofit/>
          </a:bodyPr>
          <a:lstStyle/>
          <a:p>
            <a:r>
              <a:rPr lang="ja-JP" altLang="en-US" sz="2300" dirty="0">
                <a:solidFill>
                  <a:srgbClr val="90D01C"/>
                </a:solidFill>
              </a:rPr>
              <a:t>（１）市民の多くが反対している、というデータそのものが、</a:t>
            </a:r>
            <a:endParaRPr lang="en-US" altLang="ja-JP" sz="2300" dirty="0">
              <a:solidFill>
                <a:srgbClr val="90D01C"/>
              </a:solidFill>
            </a:endParaRPr>
          </a:p>
          <a:p>
            <a:r>
              <a:rPr lang="ja-JP" altLang="en-US" sz="2300" dirty="0">
                <a:solidFill>
                  <a:srgbClr val="90D01C"/>
                </a:solidFill>
              </a:rPr>
              <a:t>　　　　　　　　　　　　　全</a:t>
            </a:r>
            <a:r>
              <a:rPr lang="en-US" altLang="ja-JP" sz="2300" dirty="0">
                <a:solidFill>
                  <a:srgbClr val="90D01C"/>
                </a:solidFill>
                <a:latin typeface="+mn-ea"/>
              </a:rPr>
              <a:t>182</a:t>
            </a:r>
            <a:r>
              <a:rPr lang="ja-JP" altLang="en-US" sz="2300" dirty="0">
                <a:solidFill>
                  <a:srgbClr val="90D01C"/>
                </a:solidFill>
              </a:rPr>
              <a:t>頁のどこにも取り上げられていない。</a:t>
            </a:r>
          </a:p>
        </p:txBody>
      </p:sp>
      <p:pic>
        <p:nvPicPr>
          <p:cNvPr id="12" name="図 11">
            <a:extLst>
              <a:ext uri="{FF2B5EF4-FFF2-40B4-BE49-F238E27FC236}">
                <a16:creationId xmlns:a16="http://schemas.microsoft.com/office/drawing/2014/main" id="{DB792234-121F-4C48-A91B-9E1C0AD6F4DD}"/>
              </a:ext>
            </a:extLst>
          </p:cNvPr>
          <p:cNvPicPr>
            <a:picLocks noChangeAspect="1"/>
          </p:cNvPicPr>
          <p:nvPr/>
        </p:nvPicPr>
        <p:blipFill>
          <a:blip r:embed="rId2"/>
          <a:stretch>
            <a:fillRect/>
          </a:stretch>
        </p:blipFill>
        <p:spPr>
          <a:xfrm>
            <a:off x="1430309" y="2693891"/>
            <a:ext cx="7045382" cy="4031673"/>
          </a:xfrm>
          <a:prstGeom prst="rect">
            <a:avLst/>
          </a:prstGeom>
        </p:spPr>
      </p:pic>
      <p:sp>
        <p:nvSpPr>
          <p:cNvPr id="14" name="正方形/長方形 13">
            <a:extLst>
              <a:ext uri="{FF2B5EF4-FFF2-40B4-BE49-F238E27FC236}">
                <a16:creationId xmlns:a16="http://schemas.microsoft.com/office/drawing/2014/main" id="{A0A1F873-FF5A-450F-8B1C-9479CD1EEBAB}"/>
              </a:ext>
            </a:extLst>
          </p:cNvPr>
          <p:cNvSpPr/>
          <p:nvPr/>
        </p:nvSpPr>
        <p:spPr>
          <a:xfrm>
            <a:off x="1281953" y="2420469"/>
            <a:ext cx="7661157" cy="426588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0E45E488-A58B-4E4D-A19D-DF2DE6C16301}"/>
              </a:ext>
            </a:extLst>
          </p:cNvPr>
          <p:cNvSpPr txBox="1"/>
          <p:nvPr/>
        </p:nvSpPr>
        <p:spPr>
          <a:xfrm>
            <a:off x="962890" y="2193048"/>
            <a:ext cx="6926051" cy="433611"/>
          </a:xfrm>
          <a:prstGeom prst="rect">
            <a:avLst/>
          </a:prstGeom>
          <a:solidFill>
            <a:schemeClr val="bg1"/>
          </a:solidFill>
        </p:spPr>
        <p:txBody>
          <a:bodyPr wrap="square" rtlCol="0">
            <a:noAutofit/>
          </a:bodyPr>
          <a:lstStyle/>
          <a:p>
            <a:r>
              <a:rPr lang="ja-JP" altLang="en-US" sz="2300" dirty="0">
                <a:solidFill>
                  <a:schemeClr val="tx1">
                    <a:lumMod val="75000"/>
                    <a:lumOff val="25000"/>
                  </a:schemeClr>
                </a:solidFill>
              </a:rPr>
              <a:t>市民・県民は圧倒的に反対（神奈川新聞世論調査）</a:t>
            </a:r>
          </a:p>
        </p:txBody>
      </p:sp>
    </p:spTree>
    <p:extLst>
      <p:ext uri="{BB962C8B-B14F-4D97-AF65-F5344CB8AC3E}">
        <p14:creationId xmlns:p14="http://schemas.microsoft.com/office/powerpoint/2010/main" val="181639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7A825721-D0D0-40F4-9B3F-4D1BB3F61477}"/>
              </a:ext>
            </a:extLst>
          </p:cNvPr>
          <p:cNvSpPr/>
          <p:nvPr/>
        </p:nvSpPr>
        <p:spPr>
          <a:xfrm>
            <a:off x="0" y="0"/>
            <a:ext cx="9906000" cy="837640"/>
          </a:xfrm>
          <a:prstGeom prst="rect">
            <a:avLst/>
          </a:prstGeom>
          <a:gradFill flip="none" rotWithShape="1">
            <a:gsLst>
              <a:gs pos="60000">
                <a:srgbClr val="BEDD75"/>
              </a:gs>
              <a:gs pos="0">
                <a:srgbClr val="90D01C"/>
              </a:gs>
              <a:gs pos="100000">
                <a:srgbClr val="FFEFF4"/>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テキスト ボックス 2">
            <a:extLst>
              <a:ext uri="{FF2B5EF4-FFF2-40B4-BE49-F238E27FC236}">
                <a16:creationId xmlns:a16="http://schemas.microsoft.com/office/drawing/2014/main" id="{B7E265C3-48B8-4CD0-A6E2-5437D5FEA7C9}"/>
              </a:ext>
            </a:extLst>
          </p:cNvPr>
          <p:cNvSpPr txBox="1"/>
          <p:nvPr/>
        </p:nvSpPr>
        <p:spPr>
          <a:xfrm>
            <a:off x="80685" y="193658"/>
            <a:ext cx="10076329" cy="468253"/>
          </a:xfrm>
          <a:prstGeom prst="rect">
            <a:avLst/>
          </a:prstGeom>
          <a:noFill/>
        </p:spPr>
        <p:txBody>
          <a:bodyPr wrap="square" rtlCol="0">
            <a:noAutofit/>
          </a:bodyPr>
          <a:lstStyle/>
          <a:p>
            <a:r>
              <a:rPr lang="ja-JP" altLang="en-US" sz="2300" b="1" dirty="0">
                <a:solidFill>
                  <a:schemeClr val="bg1"/>
                </a:solidFill>
              </a:rPr>
              <a:t>４</a:t>
            </a:r>
            <a:r>
              <a:rPr lang="en-US" altLang="ja-JP" sz="2300" b="1" dirty="0">
                <a:solidFill>
                  <a:schemeClr val="bg1"/>
                </a:solidFill>
              </a:rPr>
              <a:t>.</a:t>
            </a:r>
            <a:r>
              <a:rPr lang="ja-JP" altLang="en-US" sz="2300" b="1" dirty="0">
                <a:solidFill>
                  <a:schemeClr val="bg1"/>
                </a:solidFill>
              </a:rPr>
              <a:t>市民の意見へのまなざしは全く無い</a:t>
            </a:r>
          </a:p>
        </p:txBody>
      </p:sp>
      <p:sp>
        <p:nvSpPr>
          <p:cNvPr id="4" name="スライド番号プレースホルダー 3">
            <a:extLst>
              <a:ext uri="{FF2B5EF4-FFF2-40B4-BE49-F238E27FC236}">
                <a16:creationId xmlns:a16="http://schemas.microsoft.com/office/drawing/2014/main" id="{990E5F56-E7B4-4D05-A0DD-433163C240C4}"/>
              </a:ext>
            </a:extLst>
          </p:cNvPr>
          <p:cNvSpPr>
            <a:spLocks noGrp="1"/>
          </p:cNvSpPr>
          <p:nvPr>
            <p:ph type="sldNum" sz="quarter" idx="12"/>
          </p:nvPr>
        </p:nvSpPr>
        <p:spPr>
          <a:xfrm>
            <a:off x="7677150" y="6481779"/>
            <a:ext cx="2228850" cy="365125"/>
          </a:xfrm>
        </p:spPr>
        <p:txBody>
          <a:bodyPr/>
          <a:lstStyle/>
          <a:p>
            <a:fld id="{065D31FE-EE69-435B-BAA7-2578323F34B3}" type="slidenum">
              <a:rPr kumimoji="1" lang="ja-JP" altLang="en-US" smtClean="0">
                <a:solidFill>
                  <a:srgbClr val="B8E961"/>
                </a:solidFill>
              </a:rPr>
              <a:t>9</a:t>
            </a:fld>
            <a:endParaRPr kumimoji="1" lang="ja-JP" altLang="en-US" dirty="0">
              <a:solidFill>
                <a:srgbClr val="B8E961"/>
              </a:solidFill>
            </a:endParaRPr>
          </a:p>
        </p:txBody>
      </p:sp>
      <p:sp>
        <p:nvSpPr>
          <p:cNvPr id="5" name="テキスト ボックス 4">
            <a:extLst>
              <a:ext uri="{FF2B5EF4-FFF2-40B4-BE49-F238E27FC236}">
                <a16:creationId xmlns:a16="http://schemas.microsoft.com/office/drawing/2014/main" id="{F049A71F-A0EE-44EA-BD9D-5F6B37C79CFD}"/>
              </a:ext>
            </a:extLst>
          </p:cNvPr>
          <p:cNvSpPr txBox="1"/>
          <p:nvPr/>
        </p:nvSpPr>
        <p:spPr>
          <a:xfrm>
            <a:off x="80684" y="1125988"/>
            <a:ext cx="10076329" cy="744628"/>
          </a:xfrm>
          <a:prstGeom prst="rect">
            <a:avLst/>
          </a:prstGeom>
          <a:noFill/>
        </p:spPr>
        <p:txBody>
          <a:bodyPr wrap="square" rtlCol="0">
            <a:noAutofit/>
          </a:bodyPr>
          <a:lstStyle/>
          <a:p>
            <a:r>
              <a:rPr lang="ja-JP" altLang="en-US" sz="2300" dirty="0">
                <a:solidFill>
                  <a:srgbClr val="90D01C"/>
                </a:solidFill>
              </a:rPr>
              <a:t>（１）市民の多くが反対している、というデータそのものが、</a:t>
            </a:r>
            <a:endParaRPr lang="en-US" altLang="ja-JP" sz="2300" dirty="0">
              <a:solidFill>
                <a:srgbClr val="90D01C"/>
              </a:solidFill>
            </a:endParaRPr>
          </a:p>
          <a:p>
            <a:r>
              <a:rPr lang="ja-JP" altLang="en-US" sz="2300" dirty="0">
                <a:solidFill>
                  <a:srgbClr val="90D01C"/>
                </a:solidFill>
              </a:rPr>
              <a:t>　　　　　　　　　　　　　全</a:t>
            </a:r>
            <a:r>
              <a:rPr lang="en-US" altLang="ja-JP" sz="2300" dirty="0">
                <a:solidFill>
                  <a:srgbClr val="90D01C"/>
                </a:solidFill>
                <a:latin typeface="+mn-ea"/>
              </a:rPr>
              <a:t>182</a:t>
            </a:r>
            <a:r>
              <a:rPr lang="ja-JP" altLang="en-US" sz="2300" dirty="0">
                <a:solidFill>
                  <a:srgbClr val="90D01C"/>
                </a:solidFill>
              </a:rPr>
              <a:t>頁のどこにも取り上げられていない。</a:t>
            </a:r>
          </a:p>
        </p:txBody>
      </p:sp>
      <p:sp>
        <p:nvSpPr>
          <p:cNvPr id="8" name="正方形/長方形 7">
            <a:extLst>
              <a:ext uri="{FF2B5EF4-FFF2-40B4-BE49-F238E27FC236}">
                <a16:creationId xmlns:a16="http://schemas.microsoft.com/office/drawing/2014/main" id="{50260CC6-2D4F-4F88-A29C-53DF20901F8C}"/>
              </a:ext>
            </a:extLst>
          </p:cNvPr>
          <p:cNvSpPr/>
          <p:nvPr/>
        </p:nvSpPr>
        <p:spPr>
          <a:xfrm>
            <a:off x="1281953" y="2420469"/>
            <a:ext cx="7661157" cy="426588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0E45E488-A58B-4E4D-A19D-DF2DE6C16301}"/>
              </a:ext>
            </a:extLst>
          </p:cNvPr>
          <p:cNvSpPr txBox="1"/>
          <p:nvPr/>
        </p:nvSpPr>
        <p:spPr>
          <a:xfrm>
            <a:off x="962890" y="2193048"/>
            <a:ext cx="4102169" cy="504192"/>
          </a:xfrm>
          <a:prstGeom prst="rect">
            <a:avLst/>
          </a:prstGeom>
          <a:solidFill>
            <a:schemeClr val="bg1"/>
          </a:solidFill>
        </p:spPr>
        <p:txBody>
          <a:bodyPr wrap="square" rtlCol="0">
            <a:noAutofit/>
          </a:bodyPr>
          <a:lstStyle/>
          <a:p>
            <a:r>
              <a:rPr lang="ja-JP" altLang="en-US" sz="2300" dirty="0">
                <a:solidFill>
                  <a:schemeClr val="tx1">
                    <a:lumMod val="75000"/>
                    <a:lumOff val="25000"/>
                  </a:schemeClr>
                </a:solidFill>
              </a:rPr>
              <a:t>全国的にも反対の声が圧倒的</a:t>
            </a:r>
          </a:p>
        </p:txBody>
      </p:sp>
      <p:pic>
        <p:nvPicPr>
          <p:cNvPr id="7" name="図 6">
            <a:extLst>
              <a:ext uri="{FF2B5EF4-FFF2-40B4-BE49-F238E27FC236}">
                <a16:creationId xmlns:a16="http://schemas.microsoft.com/office/drawing/2014/main" id="{AC9647AE-2BCB-4E9B-BD13-ADF7CD898E08}"/>
              </a:ext>
            </a:extLst>
          </p:cNvPr>
          <p:cNvPicPr>
            <a:picLocks noChangeAspect="1"/>
          </p:cNvPicPr>
          <p:nvPr/>
        </p:nvPicPr>
        <p:blipFill>
          <a:blip r:embed="rId2"/>
          <a:stretch>
            <a:fillRect/>
          </a:stretch>
        </p:blipFill>
        <p:spPr>
          <a:xfrm>
            <a:off x="1390097" y="2697240"/>
            <a:ext cx="6868624" cy="3848516"/>
          </a:xfrm>
          <a:prstGeom prst="rect">
            <a:avLst/>
          </a:prstGeom>
        </p:spPr>
      </p:pic>
    </p:spTree>
    <p:extLst>
      <p:ext uri="{BB962C8B-B14F-4D97-AF65-F5344CB8AC3E}">
        <p14:creationId xmlns:p14="http://schemas.microsoft.com/office/powerpoint/2010/main" val="4117168890"/>
      </p:ext>
    </p:extLst>
  </p:cSld>
  <p:clrMapOvr>
    <a:masterClrMapping/>
  </p:clrMapOvr>
</p:sld>
</file>

<file path=ppt/theme/theme1.xml><?xml version="1.0" encoding="utf-8"?>
<a:theme xmlns:a="http://schemas.openxmlformats.org/drawingml/2006/main" name="Office テーマ">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TotalTime>
  <Words>2432</Words>
  <Application>Microsoft Office PowerPoint</Application>
  <PresentationFormat>A4 210 x 297 mm</PresentationFormat>
  <Paragraphs>201</Paragraphs>
  <Slides>24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游ゴシック</vt:lpstr>
      <vt:lpstr>Arial</vt:lpstr>
      <vt:lpstr>Calibri</vt:lpstr>
      <vt:lpstr>Calibri Light</vt:lpstr>
      <vt:lpstr>Office テーマ</vt:lpstr>
      <vt:lpstr>横浜カジノ問題を振り返る           市の『中間報告』への提言</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 N 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NEC</dc:creator>
  <cp:lastModifiedBy>小沢 弘子</cp:lastModifiedBy>
  <cp:revision>6</cp:revision>
  <dcterms:created xsi:type="dcterms:W3CDTF">2022-04-07T04:51:07Z</dcterms:created>
  <dcterms:modified xsi:type="dcterms:W3CDTF">2022-05-21T04:14:24Z</dcterms:modified>
</cp:coreProperties>
</file>